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18"/>
  </p:notesMasterIdLst>
  <p:sldIdLst>
    <p:sldId id="287" r:id="rId2"/>
    <p:sldId id="309" r:id="rId3"/>
    <p:sldId id="325" r:id="rId4"/>
    <p:sldId id="310" r:id="rId5"/>
    <p:sldId id="317" r:id="rId6"/>
    <p:sldId id="323" r:id="rId7"/>
    <p:sldId id="320" r:id="rId8"/>
    <p:sldId id="311" r:id="rId9"/>
    <p:sldId id="316" r:id="rId10"/>
    <p:sldId id="319" r:id="rId11"/>
    <p:sldId id="312" r:id="rId12"/>
    <p:sldId id="324" r:id="rId13"/>
    <p:sldId id="321" r:id="rId14"/>
    <p:sldId id="322" r:id="rId15"/>
    <p:sldId id="314" r:id="rId16"/>
    <p:sldId id="315" r:id="rId17"/>
  </p:sldIdLst>
  <p:sldSz cx="18288000" cy="10287000"/>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4C"/>
    <a:srgbClr val="13243B"/>
    <a:srgbClr val="006592"/>
    <a:srgbClr val="FF3399"/>
    <a:srgbClr val="B7DE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56" autoAdjust="0"/>
  </p:normalViewPr>
  <p:slideViewPr>
    <p:cSldViewPr>
      <p:cViewPr varScale="1">
        <p:scale>
          <a:sx n="68" d="100"/>
          <a:sy n="68" d="100"/>
        </p:scale>
        <p:origin x="894" y="78"/>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50328"/>
          </a:xfrm>
          <a:prstGeom prst="rect">
            <a:avLst/>
          </a:prstGeom>
        </p:spPr>
        <p:txBody>
          <a:bodyPr vert="horz" lIns="52057" tIns="26028" rIns="52057" bIns="26028" rtlCol="0"/>
          <a:lstStyle>
            <a:lvl1pPr algn="l">
              <a:defRPr sz="700"/>
            </a:lvl1pPr>
          </a:lstStyle>
          <a:p>
            <a:endParaRPr lang="en-US"/>
          </a:p>
        </p:txBody>
      </p:sp>
      <p:sp>
        <p:nvSpPr>
          <p:cNvPr id="3" name="Date Placeholder 2"/>
          <p:cNvSpPr>
            <a:spLocks noGrp="1"/>
          </p:cNvSpPr>
          <p:nvPr>
            <p:ph type="dt" idx="1"/>
          </p:nvPr>
        </p:nvSpPr>
        <p:spPr>
          <a:xfrm>
            <a:off x="5258346" y="0"/>
            <a:ext cx="4022937" cy="350328"/>
          </a:xfrm>
          <a:prstGeom prst="rect">
            <a:avLst/>
          </a:prstGeom>
        </p:spPr>
        <p:txBody>
          <a:bodyPr vert="horz" lIns="52057" tIns="26028" rIns="52057" bIns="26028" rtlCol="0"/>
          <a:lstStyle>
            <a:lvl1pPr algn="r">
              <a:defRPr sz="700"/>
            </a:lvl1pPr>
          </a:lstStyle>
          <a:p>
            <a:fld id="{5EA98069-E111-49CF-8F92-4ED29A1CB82F}" type="datetimeFigureOut">
              <a:rPr lang="en-US" smtClean="0"/>
              <a:t>6/23/2022</a:t>
            </a:fld>
            <a:endParaRPr lang="en-US"/>
          </a:p>
        </p:txBody>
      </p:sp>
      <p:sp>
        <p:nvSpPr>
          <p:cNvPr id="4" name="Slide Image Placeholder 3"/>
          <p:cNvSpPr>
            <a:spLocks noGrp="1" noRot="1" noChangeAspect="1"/>
          </p:cNvSpPr>
          <p:nvPr>
            <p:ph type="sldImg" idx="2"/>
          </p:nvPr>
        </p:nvSpPr>
        <p:spPr>
          <a:xfrm>
            <a:off x="2546350" y="873125"/>
            <a:ext cx="4191000" cy="2357438"/>
          </a:xfrm>
          <a:prstGeom prst="rect">
            <a:avLst/>
          </a:prstGeom>
          <a:noFill/>
          <a:ln w="12700">
            <a:solidFill>
              <a:prstClr val="black"/>
            </a:solidFill>
          </a:ln>
        </p:spPr>
        <p:txBody>
          <a:bodyPr vert="horz" lIns="52057" tIns="26028" rIns="52057" bIns="26028" rtlCol="0" anchor="ctr"/>
          <a:lstStyle/>
          <a:p>
            <a:endParaRPr lang="en-US"/>
          </a:p>
        </p:txBody>
      </p:sp>
      <p:sp>
        <p:nvSpPr>
          <p:cNvPr id="5" name="Notes Placeholder 4"/>
          <p:cNvSpPr>
            <a:spLocks noGrp="1"/>
          </p:cNvSpPr>
          <p:nvPr>
            <p:ph type="body" sz="quarter" idx="3"/>
          </p:nvPr>
        </p:nvSpPr>
        <p:spPr>
          <a:xfrm>
            <a:off x="928370" y="3362071"/>
            <a:ext cx="7426960" cy="2749804"/>
          </a:xfrm>
          <a:prstGeom prst="rect">
            <a:avLst/>
          </a:prstGeom>
        </p:spPr>
        <p:txBody>
          <a:bodyPr vert="horz" lIns="52057" tIns="26028" rIns="52057" bIns="260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34673"/>
            <a:ext cx="4022937" cy="350328"/>
          </a:xfrm>
          <a:prstGeom prst="rect">
            <a:avLst/>
          </a:prstGeom>
        </p:spPr>
        <p:txBody>
          <a:bodyPr vert="horz" lIns="52057" tIns="26028" rIns="52057" bIns="26028" rtlCol="0" anchor="b"/>
          <a:lstStyle>
            <a:lvl1pPr algn="l">
              <a:defRPr sz="700"/>
            </a:lvl1pPr>
          </a:lstStyle>
          <a:p>
            <a:endParaRPr lang="en-US"/>
          </a:p>
        </p:txBody>
      </p:sp>
      <p:sp>
        <p:nvSpPr>
          <p:cNvPr id="7" name="Slide Number Placeholder 6"/>
          <p:cNvSpPr>
            <a:spLocks noGrp="1"/>
          </p:cNvSpPr>
          <p:nvPr>
            <p:ph type="sldNum" sz="quarter" idx="5"/>
          </p:nvPr>
        </p:nvSpPr>
        <p:spPr>
          <a:xfrm>
            <a:off x="5258346" y="6634673"/>
            <a:ext cx="4022937" cy="350328"/>
          </a:xfrm>
          <a:prstGeom prst="rect">
            <a:avLst/>
          </a:prstGeom>
        </p:spPr>
        <p:txBody>
          <a:bodyPr vert="horz" lIns="52057" tIns="26028" rIns="52057" bIns="26028" rtlCol="0" anchor="b"/>
          <a:lstStyle>
            <a:lvl1pPr algn="r">
              <a:defRPr sz="700"/>
            </a:lvl1pPr>
          </a:lstStyle>
          <a:p>
            <a:fld id="{98477F68-1D4B-4463-AB07-3942FEF66AA0}" type="slidenum">
              <a:rPr lang="en-US" smtClean="0"/>
              <a:t>‹#›</a:t>
            </a:fld>
            <a:endParaRPr lang="en-US"/>
          </a:p>
        </p:txBody>
      </p:sp>
    </p:spTree>
    <p:extLst>
      <p:ext uri="{BB962C8B-B14F-4D97-AF65-F5344CB8AC3E}">
        <p14:creationId xmlns:p14="http://schemas.microsoft.com/office/powerpoint/2010/main" val="1905130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700" dirty="0">
                <a:solidFill>
                  <a:schemeClr val="accent5">
                    <a:lumMod val="40000"/>
                    <a:lumOff val="60000"/>
                  </a:schemeClr>
                </a:solidFill>
              </a:rPr>
            </a:br>
            <a:endParaRPr lang="en-US" dirty="0"/>
          </a:p>
        </p:txBody>
      </p:sp>
      <p:sp>
        <p:nvSpPr>
          <p:cNvPr id="4" name="Slide Number Placeholder 3"/>
          <p:cNvSpPr>
            <a:spLocks noGrp="1"/>
          </p:cNvSpPr>
          <p:nvPr>
            <p:ph type="sldNum" sz="quarter" idx="5"/>
          </p:nvPr>
        </p:nvSpPr>
        <p:spPr/>
        <p:txBody>
          <a:bodyPr/>
          <a:lstStyle/>
          <a:p>
            <a:fld id="{98477F68-1D4B-4463-AB07-3942FEF66AA0}" type="slidenum">
              <a:rPr lang="en-US" smtClean="0"/>
              <a:t>1</a:t>
            </a:fld>
            <a:endParaRPr lang="en-US"/>
          </a:p>
        </p:txBody>
      </p:sp>
    </p:spTree>
    <p:extLst>
      <p:ext uri="{BB962C8B-B14F-4D97-AF65-F5344CB8AC3E}">
        <p14:creationId xmlns:p14="http://schemas.microsoft.com/office/powerpoint/2010/main" val="1748800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10</a:t>
            </a:fld>
            <a:endParaRPr lang="en-US"/>
          </a:p>
        </p:txBody>
      </p:sp>
    </p:spTree>
    <p:extLst>
      <p:ext uri="{BB962C8B-B14F-4D97-AF65-F5344CB8AC3E}">
        <p14:creationId xmlns:p14="http://schemas.microsoft.com/office/powerpoint/2010/main" val="3626486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11</a:t>
            </a:fld>
            <a:endParaRPr lang="en-US"/>
          </a:p>
        </p:txBody>
      </p:sp>
    </p:spTree>
    <p:extLst>
      <p:ext uri="{BB962C8B-B14F-4D97-AF65-F5344CB8AC3E}">
        <p14:creationId xmlns:p14="http://schemas.microsoft.com/office/powerpoint/2010/main" val="306008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12</a:t>
            </a:fld>
            <a:endParaRPr lang="en-US"/>
          </a:p>
        </p:txBody>
      </p:sp>
    </p:spTree>
    <p:extLst>
      <p:ext uri="{BB962C8B-B14F-4D97-AF65-F5344CB8AC3E}">
        <p14:creationId xmlns:p14="http://schemas.microsoft.com/office/powerpoint/2010/main" val="2263543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13</a:t>
            </a:fld>
            <a:endParaRPr lang="en-US"/>
          </a:p>
        </p:txBody>
      </p:sp>
    </p:spTree>
    <p:extLst>
      <p:ext uri="{BB962C8B-B14F-4D97-AF65-F5344CB8AC3E}">
        <p14:creationId xmlns:p14="http://schemas.microsoft.com/office/powerpoint/2010/main" val="1319631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5213" indent="-195213">
              <a:lnSpc>
                <a:spcPct val="107000"/>
              </a:lnSpc>
              <a:buFont typeface="Symbol" panose="05050102010706020507" pitchFamily="18" charset="2"/>
              <a:buChar char=""/>
            </a:pPr>
            <a:r>
              <a:rPr lang="en-US" sz="1000" dirty="0">
                <a:latin typeface="Calibri" panose="020F0502020204030204" pitchFamily="34" charset="0"/>
                <a:ea typeface="Calibri" panose="020F0502020204030204" pitchFamily="34" charset="0"/>
                <a:cs typeface="Times New Roman" panose="02020603050405020304" pitchFamily="18" charset="0"/>
              </a:rPr>
              <a:t>Click to show map</a:t>
            </a:r>
          </a:p>
        </p:txBody>
      </p:sp>
      <p:sp>
        <p:nvSpPr>
          <p:cNvPr id="4" name="Slide Number Placeholder 3"/>
          <p:cNvSpPr>
            <a:spLocks noGrp="1"/>
          </p:cNvSpPr>
          <p:nvPr>
            <p:ph type="sldNum" sz="quarter" idx="5"/>
          </p:nvPr>
        </p:nvSpPr>
        <p:spPr/>
        <p:txBody>
          <a:bodyPr/>
          <a:lstStyle/>
          <a:p>
            <a:fld id="{98477F68-1D4B-4463-AB07-3942FEF66AA0}" type="slidenum">
              <a:rPr lang="en-US" smtClean="0"/>
              <a:t>14</a:t>
            </a:fld>
            <a:endParaRPr lang="en-US"/>
          </a:p>
        </p:txBody>
      </p:sp>
    </p:spTree>
    <p:extLst>
      <p:ext uri="{BB962C8B-B14F-4D97-AF65-F5344CB8AC3E}">
        <p14:creationId xmlns:p14="http://schemas.microsoft.com/office/powerpoint/2010/main" val="3262560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15</a:t>
            </a:fld>
            <a:endParaRPr lang="en-US"/>
          </a:p>
        </p:txBody>
      </p:sp>
    </p:spTree>
    <p:extLst>
      <p:ext uri="{BB962C8B-B14F-4D97-AF65-F5344CB8AC3E}">
        <p14:creationId xmlns:p14="http://schemas.microsoft.com/office/powerpoint/2010/main" val="3071672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16</a:t>
            </a:fld>
            <a:endParaRPr lang="en-US"/>
          </a:p>
        </p:txBody>
      </p:sp>
    </p:spTree>
    <p:extLst>
      <p:ext uri="{BB962C8B-B14F-4D97-AF65-F5344CB8AC3E}">
        <p14:creationId xmlns:p14="http://schemas.microsoft.com/office/powerpoint/2010/main" val="404229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2</a:t>
            </a:fld>
            <a:endParaRPr lang="en-US"/>
          </a:p>
        </p:txBody>
      </p:sp>
    </p:spTree>
    <p:extLst>
      <p:ext uri="{BB962C8B-B14F-4D97-AF65-F5344CB8AC3E}">
        <p14:creationId xmlns:p14="http://schemas.microsoft.com/office/powerpoint/2010/main" val="2563692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3</a:t>
            </a:fld>
            <a:endParaRPr lang="en-US"/>
          </a:p>
        </p:txBody>
      </p:sp>
    </p:spTree>
    <p:extLst>
      <p:ext uri="{BB962C8B-B14F-4D97-AF65-F5344CB8AC3E}">
        <p14:creationId xmlns:p14="http://schemas.microsoft.com/office/powerpoint/2010/main" val="3179058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4</a:t>
            </a:fld>
            <a:endParaRPr lang="en-US"/>
          </a:p>
        </p:txBody>
      </p:sp>
    </p:spTree>
    <p:extLst>
      <p:ext uri="{BB962C8B-B14F-4D97-AF65-F5344CB8AC3E}">
        <p14:creationId xmlns:p14="http://schemas.microsoft.com/office/powerpoint/2010/main" val="1917574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5</a:t>
            </a:fld>
            <a:endParaRPr lang="en-US"/>
          </a:p>
        </p:txBody>
      </p:sp>
    </p:spTree>
    <p:extLst>
      <p:ext uri="{BB962C8B-B14F-4D97-AF65-F5344CB8AC3E}">
        <p14:creationId xmlns:p14="http://schemas.microsoft.com/office/powerpoint/2010/main" val="324777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6</a:t>
            </a:fld>
            <a:endParaRPr lang="en-US"/>
          </a:p>
        </p:txBody>
      </p:sp>
    </p:spTree>
    <p:extLst>
      <p:ext uri="{BB962C8B-B14F-4D97-AF65-F5344CB8AC3E}">
        <p14:creationId xmlns:p14="http://schemas.microsoft.com/office/powerpoint/2010/main" val="3765780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7</a:t>
            </a:fld>
            <a:endParaRPr lang="en-US"/>
          </a:p>
        </p:txBody>
      </p:sp>
    </p:spTree>
    <p:extLst>
      <p:ext uri="{BB962C8B-B14F-4D97-AF65-F5344CB8AC3E}">
        <p14:creationId xmlns:p14="http://schemas.microsoft.com/office/powerpoint/2010/main" val="28309379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8</a:t>
            </a:fld>
            <a:endParaRPr lang="en-US"/>
          </a:p>
        </p:txBody>
      </p:sp>
    </p:spTree>
    <p:extLst>
      <p:ext uri="{BB962C8B-B14F-4D97-AF65-F5344CB8AC3E}">
        <p14:creationId xmlns:p14="http://schemas.microsoft.com/office/powerpoint/2010/main" val="995118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pPr>
            <a:endParaRPr lang="en-US" sz="1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8477F68-1D4B-4463-AB07-3942FEF66AA0}" type="slidenum">
              <a:rPr lang="en-US" smtClean="0"/>
              <a:t>9</a:t>
            </a:fld>
            <a:endParaRPr lang="en-US"/>
          </a:p>
        </p:txBody>
      </p:sp>
    </p:spTree>
    <p:extLst>
      <p:ext uri="{BB962C8B-B14F-4D97-AF65-F5344CB8AC3E}">
        <p14:creationId xmlns:p14="http://schemas.microsoft.com/office/powerpoint/2010/main" val="77728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20EDA-107B-4BD7-8063-37B9860DE243}"/>
              </a:ext>
            </a:extLst>
          </p:cNvPr>
          <p:cNvSpPr>
            <a:spLocks noGrp="1"/>
          </p:cNvSpPr>
          <p:nvPr>
            <p:ph type="ctrTitle"/>
          </p:nvPr>
        </p:nvSpPr>
        <p:spPr>
          <a:xfrm>
            <a:off x="2286000" y="1683545"/>
            <a:ext cx="13716000" cy="3581400"/>
          </a:xfrm>
        </p:spPr>
        <p:txBody>
          <a:bodyPr anchor="b"/>
          <a:lstStyle>
            <a:lvl1pPr algn="ctr">
              <a:defRPr sz="9000"/>
            </a:lvl1pPr>
          </a:lstStyle>
          <a:p>
            <a:r>
              <a:rPr lang="en-US"/>
              <a:t>Click to edit Master title style</a:t>
            </a:r>
          </a:p>
        </p:txBody>
      </p:sp>
      <p:sp>
        <p:nvSpPr>
          <p:cNvPr id="3" name="Subtitle 2">
            <a:extLst>
              <a:ext uri="{FF2B5EF4-FFF2-40B4-BE49-F238E27FC236}">
                <a16:creationId xmlns:a16="http://schemas.microsoft.com/office/drawing/2014/main" id="{57C4C77A-7D2D-4174-9C6C-011EFFE7A4D2}"/>
              </a:ext>
            </a:extLst>
          </p:cNvPr>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p>
        </p:txBody>
      </p:sp>
      <p:sp>
        <p:nvSpPr>
          <p:cNvPr id="4" name="Date Placeholder 3">
            <a:extLst>
              <a:ext uri="{FF2B5EF4-FFF2-40B4-BE49-F238E27FC236}">
                <a16:creationId xmlns:a16="http://schemas.microsoft.com/office/drawing/2014/main" id="{DA8AFBC7-8DF7-4286-83EE-E642DFA216F0}"/>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5" name="Footer Placeholder 4">
            <a:extLst>
              <a:ext uri="{FF2B5EF4-FFF2-40B4-BE49-F238E27FC236}">
                <a16:creationId xmlns:a16="http://schemas.microsoft.com/office/drawing/2014/main" id="{9F2FE82E-E3F2-4F57-AB28-412FC6A48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B5640C-BF37-41BD-97E1-068C229F256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026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5F204-D7D8-409E-AB94-0F3EA665A8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06E72E-9DF2-417C-9F4B-D0D0870AD8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3A069-07BC-4666-87ED-F16CF328D0E7}"/>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5" name="Footer Placeholder 4">
            <a:extLst>
              <a:ext uri="{FF2B5EF4-FFF2-40B4-BE49-F238E27FC236}">
                <a16:creationId xmlns:a16="http://schemas.microsoft.com/office/drawing/2014/main" id="{4D65C771-A9F1-4B3B-8447-DED493049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EAE83-3201-4F61-BEC6-7D1240CE0349}"/>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22315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9DF5FC-D7EE-4185-B5C8-ACFC349A248B}"/>
              </a:ext>
            </a:extLst>
          </p:cNvPr>
          <p:cNvSpPr>
            <a:spLocks noGrp="1"/>
          </p:cNvSpPr>
          <p:nvPr>
            <p:ph type="title" orient="vert"/>
          </p:nvPr>
        </p:nvSpPr>
        <p:spPr>
          <a:xfrm>
            <a:off x="13087350" y="547688"/>
            <a:ext cx="3943350" cy="871775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40F4FD-D6C9-45DD-9529-563E40F0AEF9}"/>
              </a:ext>
            </a:extLst>
          </p:cNvPr>
          <p:cNvSpPr>
            <a:spLocks noGrp="1"/>
          </p:cNvSpPr>
          <p:nvPr>
            <p:ph type="body" orient="vert" idx="1"/>
          </p:nvPr>
        </p:nvSpPr>
        <p:spPr>
          <a:xfrm>
            <a:off x="1257300" y="547688"/>
            <a:ext cx="11601450"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27FA2-73B8-49B2-9C03-BD623AA97E6E}"/>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5" name="Footer Placeholder 4">
            <a:extLst>
              <a:ext uri="{FF2B5EF4-FFF2-40B4-BE49-F238E27FC236}">
                <a16:creationId xmlns:a16="http://schemas.microsoft.com/office/drawing/2014/main" id="{13FFEED8-CB3E-4403-84DA-7EE547D22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CC1CD5-46D6-4738-96BE-551AC598045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41979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1DC1-5818-4B00-B02A-A7171E462F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3EBC6C-AD22-4A71-AB50-98818C471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CA7DC-E68E-4410-83B9-7CC1A90A4DE7}"/>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5" name="Footer Placeholder 4">
            <a:extLst>
              <a:ext uri="{FF2B5EF4-FFF2-40B4-BE49-F238E27FC236}">
                <a16:creationId xmlns:a16="http://schemas.microsoft.com/office/drawing/2014/main" id="{4F304F85-609B-4E90-BF81-E1E181123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7D1793-C9D6-4691-BE0D-3D14AE28283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5175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9621-B669-4329-9FC3-86B32F869632}"/>
              </a:ext>
            </a:extLst>
          </p:cNvPr>
          <p:cNvSpPr>
            <a:spLocks noGrp="1"/>
          </p:cNvSpPr>
          <p:nvPr>
            <p:ph type="title"/>
          </p:nvPr>
        </p:nvSpPr>
        <p:spPr>
          <a:xfrm>
            <a:off x="1247775" y="2564608"/>
            <a:ext cx="15773400" cy="4279106"/>
          </a:xfrm>
        </p:spPr>
        <p:txBody>
          <a:bodyPr anchor="b"/>
          <a:lstStyle>
            <a:lvl1pPr>
              <a:defRPr sz="9000"/>
            </a:lvl1pPr>
          </a:lstStyle>
          <a:p>
            <a:r>
              <a:rPr lang="en-US"/>
              <a:t>Click to edit Master title style</a:t>
            </a:r>
          </a:p>
        </p:txBody>
      </p:sp>
      <p:sp>
        <p:nvSpPr>
          <p:cNvPr id="3" name="Text Placeholder 2">
            <a:extLst>
              <a:ext uri="{FF2B5EF4-FFF2-40B4-BE49-F238E27FC236}">
                <a16:creationId xmlns:a16="http://schemas.microsoft.com/office/drawing/2014/main" id="{91752CC6-5E11-4555-9330-7EADDAE3A6F5}"/>
              </a:ext>
            </a:extLst>
          </p:cNvPr>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21A240-CD98-4F9F-81E4-B6AC28ED4401}"/>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5" name="Footer Placeholder 4">
            <a:extLst>
              <a:ext uri="{FF2B5EF4-FFF2-40B4-BE49-F238E27FC236}">
                <a16:creationId xmlns:a16="http://schemas.microsoft.com/office/drawing/2014/main" id="{88D495DB-156B-41E5-9AD3-EBF264647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0FDAC-88F6-4772-8B3F-02AF281C1B3E}"/>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50299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8E77-F4B0-40A2-B886-274C6BEDE2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21B091-9BDC-4F23-AAEA-95AF10ADC9F9}"/>
              </a:ext>
            </a:extLst>
          </p:cNvPr>
          <p:cNvSpPr>
            <a:spLocks noGrp="1"/>
          </p:cNvSpPr>
          <p:nvPr>
            <p:ph sz="half" idx="1"/>
          </p:nvPr>
        </p:nvSpPr>
        <p:spPr>
          <a:xfrm>
            <a:off x="1257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8F5947-2764-4C65-B9C4-0D75FA2EE9B0}"/>
              </a:ext>
            </a:extLst>
          </p:cNvPr>
          <p:cNvSpPr>
            <a:spLocks noGrp="1"/>
          </p:cNvSpPr>
          <p:nvPr>
            <p:ph sz="half" idx="2"/>
          </p:nvPr>
        </p:nvSpPr>
        <p:spPr>
          <a:xfrm>
            <a:off x="9258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90BDB8-00EC-4F84-8B8F-8346CF01AB42}"/>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6" name="Footer Placeholder 5">
            <a:extLst>
              <a:ext uri="{FF2B5EF4-FFF2-40B4-BE49-F238E27FC236}">
                <a16:creationId xmlns:a16="http://schemas.microsoft.com/office/drawing/2014/main" id="{36F1F207-14A2-4C39-AB5A-45749C727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9939AC-20A8-4407-B57D-B424157D280B}"/>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39659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91632-2B78-44AE-837E-53953D57085A}"/>
              </a:ext>
            </a:extLst>
          </p:cNvPr>
          <p:cNvSpPr>
            <a:spLocks noGrp="1"/>
          </p:cNvSpPr>
          <p:nvPr>
            <p:ph type="title"/>
          </p:nvPr>
        </p:nvSpPr>
        <p:spPr>
          <a:xfrm>
            <a:off x="1259682" y="547688"/>
            <a:ext cx="15773400" cy="1988345"/>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651ABB-FF62-4FBC-B1B1-90AFB81A4F49}"/>
              </a:ext>
            </a:extLst>
          </p:cNvPr>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a:extLst>
              <a:ext uri="{FF2B5EF4-FFF2-40B4-BE49-F238E27FC236}">
                <a16:creationId xmlns:a16="http://schemas.microsoft.com/office/drawing/2014/main" id="{21CE5B47-D5EB-40AD-BCBA-14FBD4930346}"/>
              </a:ext>
            </a:extLst>
          </p:cNvPr>
          <p:cNvSpPr>
            <a:spLocks noGrp="1"/>
          </p:cNvSpPr>
          <p:nvPr>
            <p:ph sz="half" idx="2"/>
          </p:nvPr>
        </p:nvSpPr>
        <p:spPr>
          <a:xfrm>
            <a:off x="1259683" y="3757613"/>
            <a:ext cx="7736681"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AA8120-25E5-4120-8508-C7540E71AEAB}"/>
              </a:ext>
            </a:extLst>
          </p:cNvPr>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F6532-98E4-425A-9624-6381F85BF623}"/>
              </a:ext>
            </a:extLst>
          </p:cNvPr>
          <p:cNvSpPr>
            <a:spLocks noGrp="1"/>
          </p:cNvSpPr>
          <p:nvPr>
            <p:ph sz="quarter" idx="4"/>
          </p:nvPr>
        </p:nvSpPr>
        <p:spPr>
          <a:xfrm>
            <a:off x="9258300" y="3757613"/>
            <a:ext cx="7774782"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106366-CC33-48B0-9A2D-60AA2283A605}"/>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8" name="Footer Placeholder 7">
            <a:extLst>
              <a:ext uri="{FF2B5EF4-FFF2-40B4-BE49-F238E27FC236}">
                <a16:creationId xmlns:a16="http://schemas.microsoft.com/office/drawing/2014/main" id="{F91F5822-E0A1-44D8-AA2C-76F8F059C6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FFCAD0-2AA7-41A9-8852-E39790C4C693}"/>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941489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D4B1-A6BC-4A2E-A34B-5BCCBA8C55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5D6425-86A3-4C5A-8EE5-1C95F5C5338D}"/>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4" name="Footer Placeholder 3">
            <a:extLst>
              <a:ext uri="{FF2B5EF4-FFF2-40B4-BE49-F238E27FC236}">
                <a16:creationId xmlns:a16="http://schemas.microsoft.com/office/drawing/2014/main" id="{EA226B4B-772E-43F7-95C5-9A633A21FD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433085-2E08-4BF5-A569-663A29AA81D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34105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1A04CF-CAA5-4D7B-8B81-19DC4DA52214}"/>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3" name="Footer Placeholder 2">
            <a:extLst>
              <a:ext uri="{FF2B5EF4-FFF2-40B4-BE49-F238E27FC236}">
                <a16:creationId xmlns:a16="http://schemas.microsoft.com/office/drawing/2014/main" id="{A9CF8669-A2B8-4D71-969C-2EB9855AD3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7FC543-8142-4FF6-BC4A-7F2AFFC948ED}"/>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49151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D8E65-8ED4-4519-8565-344A6723DA8C}"/>
              </a:ext>
            </a:extLst>
          </p:cNvPr>
          <p:cNvSpPr>
            <a:spLocks noGrp="1"/>
          </p:cNvSpPr>
          <p:nvPr>
            <p:ph type="title"/>
          </p:nvPr>
        </p:nvSpPr>
        <p:spPr>
          <a:xfrm>
            <a:off x="1259683" y="685800"/>
            <a:ext cx="5898356" cy="2400300"/>
          </a:xfrm>
        </p:spPr>
        <p:txBody>
          <a:bodyPr anchor="b"/>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976F1D4A-DC81-48C3-8BE9-AD34DB48BCF2}"/>
              </a:ext>
            </a:extLst>
          </p:cNvPr>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ED7BF5-6F74-4EEA-AD21-A0E8291E5308}"/>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2F68ECF-4B76-415F-9318-9A78A7D91FA5}"/>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6" name="Footer Placeholder 5">
            <a:extLst>
              <a:ext uri="{FF2B5EF4-FFF2-40B4-BE49-F238E27FC236}">
                <a16:creationId xmlns:a16="http://schemas.microsoft.com/office/drawing/2014/main" id="{852AA15E-0F8B-4C26-89D7-B8DEC6EF6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3ACD0-7DF9-426C-B9D3-D34E95B3B138}"/>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3645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6F10F-1311-4702-9920-6898667DAFFE}"/>
              </a:ext>
            </a:extLst>
          </p:cNvPr>
          <p:cNvSpPr>
            <a:spLocks noGrp="1"/>
          </p:cNvSpPr>
          <p:nvPr>
            <p:ph type="title"/>
          </p:nvPr>
        </p:nvSpPr>
        <p:spPr>
          <a:xfrm>
            <a:off x="1259683" y="685800"/>
            <a:ext cx="5898356" cy="2400300"/>
          </a:xfrm>
        </p:spPr>
        <p:txBody>
          <a:bodyPr anchor="b"/>
          <a:lstStyle>
            <a:lvl1pPr>
              <a:defRPr sz="4800"/>
            </a:lvl1pPr>
          </a:lstStyle>
          <a:p>
            <a:r>
              <a:rPr lang="en-US"/>
              <a:t>Click to edit Master title style</a:t>
            </a:r>
          </a:p>
        </p:txBody>
      </p:sp>
      <p:sp>
        <p:nvSpPr>
          <p:cNvPr id="3" name="Picture Placeholder 2">
            <a:extLst>
              <a:ext uri="{FF2B5EF4-FFF2-40B4-BE49-F238E27FC236}">
                <a16:creationId xmlns:a16="http://schemas.microsoft.com/office/drawing/2014/main" id="{9A111094-1448-4BFF-9274-D5D757EF89EC}"/>
              </a:ext>
            </a:extLst>
          </p:cNvPr>
          <p:cNvSpPr>
            <a:spLocks noGrp="1"/>
          </p:cNvSpPr>
          <p:nvPr>
            <p:ph type="pic" idx="1"/>
          </p:nvPr>
        </p:nvSpPr>
        <p:spPr>
          <a:xfrm>
            <a:off x="7774782" y="1481138"/>
            <a:ext cx="9258300" cy="7310438"/>
          </a:xfrm>
        </p:spPr>
        <p:txBody>
          <a:bodyPr/>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endParaRPr lang="en-US"/>
          </a:p>
        </p:txBody>
      </p:sp>
      <p:sp>
        <p:nvSpPr>
          <p:cNvPr id="4" name="Text Placeholder 3">
            <a:extLst>
              <a:ext uri="{FF2B5EF4-FFF2-40B4-BE49-F238E27FC236}">
                <a16:creationId xmlns:a16="http://schemas.microsoft.com/office/drawing/2014/main" id="{EFBA33C0-C986-4BD2-B0C6-769E5C41B9D0}"/>
              </a:ext>
            </a:extLst>
          </p:cNvPr>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a:extLst>
              <a:ext uri="{FF2B5EF4-FFF2-40B4-BE49-F238E27FC236}">
                <a16:creationId xmlns:a16="http://schemas.microsoft.com/office/drawing/2014/main" id="{9EA3CE0F-1DD1-4472-BEAC-CC4D67887A75}"/>
              </a:ext>
            </a:extLst>
          </p:cNvPr>
          <p:cNvSpPr>
            <a:spLocks noGrp="1"/>
          </p:cNvSpPr>
          <p:nvPr>
            <p:ph type="dt" sz="half" idx="10"/>
          </p:nvPr>
        </p:nvSpPr>
        <p:spPr/>
        <p:txBody>
          <a:bodyPr/>
          <a:lstStyle/>
          <a:p>
            <a:fld id="{1D8BD707-D9CF-40AE-B4C6-C98DA3205C09}" type="datetimeFigureOut">
              <a:rPr lang="en-US" smtClean="0"/>
              <a:t>6/23/2022</a:t>
            </a:fld>
            <a:endParaRPr lang="en-US"/>
          </a:p>
        </p:txBody>
      </p:sp>
      <p:sp>
        <p:nvSpPr>
          <p:cNvPr id="6" name="Footer Placeholder 5">
            <a:extLst>
              <a:ext uri="{FF2B5EF4-FFF2-40B4-BE49-F238E27FC236}">
                <a16:creationId xmlns:a16="http://schemas.microsoft.com/office/drawing/2014/main" id="{C62D6172-E8D7-42AB-BDB2-90ADB6D865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1B376-DCEA-427E-A2AE-AFABCCE19A9E}"/>
              </a:ext>
            </a:extLst>
          </p:cNvPr>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116125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460D9F-2432-47E7-8B45-73D947977324}"/>
              </a:ext>
            </a:extLst>
          </p:cNvPr>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435175-D17C-4CD3-8761-EED74233BADA}"/>
              </a:ext>
            </a:extLst>
          </p:cNvPr>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BF1AEC-B72B-483D-A3FC-D6CB29E8A06A}"/>
              </a:ext>
            </a:extLst>
          </p:cNvPr>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1D8BD707-D9CF-40AE-B4C6-C98DA3205C09}" type="datetimeFigureOut">
              <a:rPr lang="en-US" smtClean="0"/>
              <a:t>6/23/2022</a:t>
            </a:fld>
            <a:endParaRPr lang="en-US"/>
          </a:p>
        </p:txBody>
      </p:sp>
      <p:sp>
        <p:nvSpPr>
          <p:cNvPr id="5" name="Footer Placeholder 4">
            <a:extLst>
              <a:ext uri="{FF2B5EF4-FFF2-40B4-BE49-F238E27FC236}">
                <a16:creationId xmlns:a16="http://schemas.microsoft.com/office/drawing/2014/main" id="{32B29B86-0BB9-473A-8B4D-9930A3252501}"/>
              </a:ext>
            </a:extLst>
          </p:cNvPr>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571FD8D-BAA9-4B92-AF13-FAA090791353}"/>
              </a:ext>
            </a:extLst>
          </p:cNvPr>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28084946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Loyolaccj.org/pfa" TargetMode="Externa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Loyolaccj.org/pfa"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illinoiscourts.gov/courts/additional-resources/pretrial-implementation-task-forc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llinoiscourts.gov/courts/additional-resources/pretrial-implementation-task-force/"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pretrialtaskforce@illinoiscourts.gov"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pretrialtaskforce@illinoiscourt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object 2">
            <a:extLst>
              <a:ext uri="{FF2B5EF4-FFF2-40B4-BE49-F238E27FC236}">
                <a16:creationId xmlns:a16="http://schemas.microsoft.com/office/drawing/2014/main" id="{4D743D96-1A84-25A0-1D43-DE93104E8237}"/>
              </a:ext>
            </a:extLst>
          </p:cNvPr>
          <p:cNvSpPr txBox="1"/>
          <p:nvPr/>
        </p:nvSpPr>
        <p:spPr>
          <a:xfrm>
            <a:off x="685800" y="5437399"/>
            <a:ext cx="11353800" cy="570028"/>
          </a:xfrm>
          <a:prstGeom prst="rect">
            <a:avLst/>
          </a:prstGeom>
        </p:spPr>
        <p:txBody>
          <a:bodyPr vert="horz" wrap="square" lIns="0" tIns="15875" rIns="0" bIns="0" rtlCol="0">
            <a:spAutoFit/>
          </a:bodyPr>
          <a:lstStyle/>
          <a:p>
            <a:pPr marL="12700">
              <a:spcBef>
                <a:spcPts val="125"/>
              </a:spcBef>
            </a:pPr>
            <a:r>
              <a:rPr lang="en-US" sz="3600" spc="300" dirty="0">
                <a:solidFill>
                  <a:schemeClr val="bg1"/>
                </a:solidFill>
                <a:latin typeface="Century Gothic" panose="020B0502020202020204" pitchFamily="34" charset="0"/>
                <a:cs typeface="Arial"/>
              </a:rPr>
              <a:t>ILLINOIS JUDICIAL BRANCH</a:t>
            </a:r>
            <a:endParaRPr sz="3600" spc="300" dirty="0">
              <a:solidFill>
                <a:schemeClr val="bg1"/>
              </a:solidFill>
              <a:latin typeface="Century Gothic" panose="020B0502020202020204" pitchFamily="34" charset="0"/>
              <a:cs typeface="Arial"/>
            </a:endParaRPr>
          </a:p>
        </p:txBody>
      </p:sp>
      <p:sp>
        <p:nvSpPr>
          <p:cNvPr id="18" name="TextBox 17">
            <a:extLst>
              <a:ext uri="{FF2B5EF4-FFF2-40B4-BE49-F238E27FC236}">
                <a16:creationId xmlns:a16="http://schemas.microsoft.com/office/drawing/2014/main" id="{EA84D71D-2ED4-CF3C-FE3F-10806BC9E85B}"/>
              </a:ext>
            </a:extLst>
          </p:cNvPr>
          <p:cNvSpPr txBox="1"/>
          <p:nvPr/>
        </p:nvSpPr>
        <p:spPr>
          <a:xfrm>
            <a:off x="685800" y="5905647"/>
            <a:ext cx="10399776" cy="830997"/>
          </a:xfrm>
          <a:prstGeom prst="rect">
            <a:avLst/>
          </a:prstGeom>
          <a:noFill/>
        </p:spPr>
        <p:txBody>
          <a:bodyPr wrap="square">
            <a:spAutoFit/>
          </a:bodyPr>
          <a:lstStyle/>
          <a:p>
            <a:pPr marL="12700">
              <a:spcBef>
                <a:spcPts val="125"/>
              </a:spcBef>
            </a:pPr>
            <a:r>
              <a:rPr lang="en-US" sz="4800" b="1" spc="300" dirty="0">
                <a:solidFill>
                  <a:schemeClr val="bg1"/>
                </a:solidFill>
                <a:latin typeface="Century Gothic" panose="020B0502020202020204" pitchFamily="34" charset="0"/>
                <a:cs typeface="Arial"/>
              </a:rPr>
              <a:t>PUBLIC RELATIONS PLAN</a:t>
            </a:r>
          </a:p>
        </p:txBody>
      </p:sp>
      <p:sp>
        <p:nvSpPr>
          <p:cNvPr id="7" name="object 2">
            <a:extLst>
              <a:ext uri="{FF2B5EF4-FFF2-40B4-BE49-F238E27FC236}">
                <a16:creationId xmlns:a16="http://schemas.microsoft.com/office/drawing/2014/main" id="{3B1FBC89-9033-B56E-3F13-18ECB44D3094}"/>
              </a:ext>
            </a:extLst>
          </p:cNvPr>
          <p:cNvSpPr txBox="1"/>
          <p:nvPr/>
        </p:nvSpPr>
        <p:spPr>
          <a:xfrm>
            <a:off x="685800" y="7264544"/>
            <a:ext cx="11430000" cy="644407"/>
          </a:xfrm>
          <a:prstGeom prst="rect">
            <a:avLst/>
          </a:prstGeom>
        </p:spPr>
        <p:txBody>
          <a:bodyPr vert="horz" wrap="square" lIns="0" tIns="15875" rIns="0" bIns="0" rtlCol="0">
            <a:spAutoFit/>
          </a:bodyPr>
          <a:lstStyle/>
          <a:p>
            <a:pPr marL="12700">
              <a:spcBef>
                <a:spcPts val="125"/>
              </a:spcBef>
            </a:pPr>
            <a:r>
              <a:rPr lang="en-US" sz="2000" i="1" spc="300" dirty="0">
                <a:solidFill>
                  <a:schemeClr val="bg1"/>
                </a:solidFill>
                <a:latin typeface="Century Gothic" panose="020B0502020202020204" pitchFamily="34" charset="0"/>
                <a:cs typeface="Arial"/>
              </a:rPr>
              <a:t>DRAFTED BY THE ILLIONIS JUDICIAL CONFERENCE </a:t>
            </a:r>
          </a:p>
          <a:p>
            <a:pPr marL="12700">
              <a:spcBef>
                <a:spcPts val="125"/>
              </a:spcBef>
            </a:pPr>
            <a:r>
              <a:rPr lang="en-US" sz="2000" i="1" spc="300" dirty="0">
                <a:solidFill>
                  <a:schemeClr val="bg1"/>
                </a:solidFill>
                <a:latin typeface="Century Gothic" panose="020B0502020202020204" pitchFamily="34" charset="0"/>
                <a:cs typeface="Arial"/>
              </a:rPr>
              <a:t>PUBLIC RELATIONS TASK FORCE</a:t>
            </a:r>
            <a:endParaRPr sz="2000" i="1" spc="300" dirty="0">
              <a:solidFill>
                <a:schemeClr val="bg1"/>
              </a:solidFill>
              <a:latin typeface="Century Gothic" panose="020B0502020202020204" pitchFamily="34" charset="0"/>
              <a:cs typeface="Arial"/>
            </a:endParaRPr>
          </a:p>
        </p:txBody>
      </p:sp>
      <p:sp>
        <p:nvSpPr>
          <p:cNvPr id="8" name="object 2">
            <a:extLst>
              <a:ext uri="{FF2B5EF4-FFF2-40B4-BE49-F238E27FC236}">
                <a16:creationId xmlns:a16="http://schemas.microsoft.com/office/drawing/2014/main" id="{4792F85A-4119-F884-644E-37895AE36289}"/>
              </a:ext>
            </a:extLst>
          </p:cNvPr>
          <p:cNvSpPr txBox="1"/>
          <p:nvPr/>
        </p:nvSpPr>
        <p:spPr>
          <a:xfrm>
            <a:off x="685800" y="7993761"/>
            <a:ext cx="11430000" cy="385362"/>
          </a:xfrm>
          <a:prstGeom prst="rect">
            <a:avLst/>
          </a:prstGeom>
        </p:spPr>
        <p:txBody>
          <a:bodyPr vert="horz" wrap="square" lIns="0" tIns="15875" rIns="0" bIns="0" rtlCol="0">
            <a:spAutoFit/>
          </a:bodyPr>
          <a:lstStyle/>
          <a:p>
            <a:pPr marL="12700">
              <a:spcBef>
                <a:spcPts val="125"/>
              </a:spcBef>
            </a:pPr>
            <a:r>
              <a:rPr lang="en-US" sz="2400" b="1" spc="300" dirty="0">
                <a:solidFill>
                  <a:schemeClr val="bg1"/>
                </a:solidFill>
                <a:latin typeface="Century Gothic" panose="020B0502020202020204" pitchFamily="34" charset="0"/>
                <a:cs typeface="Arial"/>
              </a:rPr>
              <a:t>JUNE 2022</a:t>
            </a:r>
            <a:endParaRPr sz="2400" b="1" spc="300" dirty="0">
              <a:solidFill>
                <a:schemeClr val="bg1"/>
              </a:solidFill>
              <a:latin typeface="Century Gothic" panose="020B0502020202020204" pitchFamily="34" charset="0"/>
              <a:cs typeface="Arial"/>
            </a:endParaRPr>
          </a:p>
        </p:txBody>
      </p:sp>
      <p:pic>
        <p:nvPicPr>
          <p:cNvPr id="4" name="Picture 3" descr="Icon&#10;&#10;Description automatically generated">
            <a:extLst>
              <a:ext uri="{FF2B5EF4-FFF2-40B4-BE49-F238E27FC236}">
                <a16:creationId xmlns:a16="http://schemas.microsoft.com/office/drawing/2014/main" id="{CD0E36AA-0F85-EA7A-FF3C-CC8B262DDC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14300"/>
            <a:ext cx="19507200" cy="10285714"/>
          </a:xfrm>
          <a:prstGeom prst="rect">
            <a:avLst/>
          </a:prstGeom>
        </p:spPr>
      </p:pic>
      <p:sp>
        <p:nvSpPr>
          <p:cNvPr id="14" name="object 2">
            <a:extLst>
              <a:ext uri="{FF2B5EF4-FFF2-40B4-BE49-F238E27FC236}">
                <a16:creationId xmlns:a16="http://schemas.microsoft.com/office/drawing/2014/main" id="{F12BCE28-2356-3413-4304-2D36953E763A}"/>
              </a:ext>
            </a:extLst>
          </p:cNvPr>
          <p:cNvSpPr txBox="1"/>
          <p:nvPr/>
        </p:nvSpPr>
        <p:spPr>
          <a:xfrm>
            <a:off x="1066802" y="6794864"/>
            <a:ext cx="17221198" cy="939360"/>
          </a:xfrm>
          <a:prstGeom prst="rect">
            <a:avLst/>
          </a:prstGeom>
        </p:spPr>
        <p:txBody>
          <a:bodyPr vert="horz" wrap="square" lIns="0" tIns="15875" rIns="0" bIns="0" rtlCol="0">
            <a:spAutoFit/>
          </a:bodyPr>
          <a:lstStyle/>
          <a:p>
            <a:pPr marL="12700">
              <a:spcBef>
                <a:spcPts val="125"/>
              </a:spcBef>
            </a:pPr>
            <a:r>
              <a:rPr lang="en-US" sz="6000" b="1" spc="300" dirty="0">
                <a:solidFill>
                  <a:schemeClr val="bg1"/>
                </a:solidFill>
                <a:latin typeface="Century Gothic" panose="020B0502020202020204" pitchFamily="34" charset="0"/>
                <a:cs typeface="Arial"/>
              </a:rPr>
              <a:t>PRETRIAL IMPLEMENTATION TASK FORCE</a:t>
            </a:r>
            <a:endParaRPr sz="6000" b="1" spc="300" dirty="0">
              <a:solidFill>
                <a:schemeClr val="bg1"/>
              </a:solidFill>
              <a:latin typeface="Century Gothic" panose="020B0502020202020204" pitchFamily="34" charset="0"/>
              <a:cs typeface="Arial"/>
            </a:endParaRPr>
          </a:p>
        </p:txBody>
      </p:sp>
      <p:sp>
        <p:nvSpPr>
          <p:cNvPr id="15" name="object 2">
            <a:extLst>
              <a:ext uri="{FF2B5EF4-FFF2-40B4-BE49-F238E27FC236}">
                <a16:creationId xmlns:a16="http://schemas.microsoft.com/office/drawing/2014/main" id="{488D2BC0-F059-3BD9-54C1-BFC0A6FB0847}"/>
              </a:ext>
            </a:extLst>
          </p:cNvPr>
          <p:cNvSpPr txBox="1"/>
          <p:nvPr/>
        </p:nvSpPr>
        <p:spPr>
          <a:xfrm>
            <a:off x="1066802" y="7619769"/>
            <a:ext cx="17221198" cy="847027"/>
          </a:xfrm>
          <a:prstGeom prst="rect">
            <a:avLst/>
          </a:prstGeom>
        </p:spPr>
        <p:txBody>
          <a:bodyPr vert="horz" wrap="square" lIns="0" tIns="15875" rIns="0" bIns="0" rtlCol="0">
            <a:spAutoFit/>
          </a:bodyPr>
          <a:lstStyle/>
          <a:p>
            <a:pPr marL="12700">
              <a:spcBef>
                <a:spcPts val="125"/>
              </a:spcBef>
            </a:pPr>
            <a:r>
              <a:rPr lang="en-US" sz="5400" b="1" i="1" spc="300" dirty="0">
                <a:solidFill>
                  <a:schemeClr val="bg1"/>
                </a:solidFill>
                <a:latin typeface="Century Gothic" panose="020B0502020202020204" pitchFamily="34" charset="0"/>
                <a:cs typeface="Arial"/>
              </a:rPr>
              <a:t>Town Hall|Thursday, June 23</a:t>
            </a:r>
            <a:endParaRPr sz="5400" b="1" i="1" spc="300" dirty="0">
              <a:solidFill>
                <a:schemeClr val="bg1"/>
              </a:solidFill>
              <a:latin typeface="Century Gothic" panose="020B0502020202020204" pitchFamily="34" charset="0"/>
              <a:cs typeface="Arial"/>
            </a:endParaRPr>
          </a:p>
        </p:txBody>
      </p:sp>
    </p:spTree>
    <p:extLst>
      <p:ext uri="{BB962C8B-B14F-4D97-AF65-F5344CB8AC3E}">
        <p14:creationId xmlns:p14="http://schemas.microsoft.com/office/powerpoint/2010/main" val="42607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3" descr="A picture containing map&#10;&#10;Description automatically generated">
            <a:extLst>
              <a:ext uri="{FF2B5EF4-FFF2-40B4-BE49-F238E27FC236}">
                <a16:creationId xmlns:a16="http://schemas.microsoft.com/office/drawing/2014/main" id="{B3C071CA-C009-DD3D-18DF-3DE58D0CC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6392" y="1943100"/>
            <a:ext cx="6593208" cy="8527107"/>
          </a:xfrm>
          <a:prstGeom prst="rect">
            <a:avLst/>
          </a:prstGeom>
        </p:spPr>
      </p:pic>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Office of Statewide Pretrial Services</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609601" y="5255827"/>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Year 1 Footprint: 69 counties </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4" name="Picture 3" descr="Logo&#10;&#10;Description automatically generated">
            <a:extLst>
              <a:ext uri="{FF2B5EF4-FFF2-40B4-BE49-F238E27FC236}">
                <a16:creationId xmlns:a16="http://schemas.microsoft.com/office/drawing/2014/main" id="{A7F0461D-E96E-F615-B01E-FF5ECDC2EF66}"/>
              </a:ext>
            </a:extLst>
          </p:cNvPr>
          <p:cNvPicPr>
            <a:picLocks noChangeAspect="1"/>
          </p:cNvPicPr>
          <p:nvPr/>
        </p:nvPicPr>
        <p:blipFill>
          <a:blip r:embed="rId4" cstate="print">
            <a:alphaModFix/>
            <a:extLst>
              <a:ext uri="{28A0092B-C50C-407E-A947-70E740481C1C}">
                <a14:useLocalDpi xmlns:a14="http://schemas.microsoft.com/office/drawing/2010/main" val="0"/>
              </a:ext>
            </a:extLst>
          </a:blip>
          <a:stretch>
            <a:fillRect/>
          </a:stretch>
        </p:blipFill>
        <p:spPr>
          <a:xfrm>
            <a:off x="15817943" y="494863"/>
            <a:ext cx="2603744" cy="1575602"/>
          </a:xfrm>
          <a:prstGeom prst="rect">
            <a:avLst/>
          </a:prstGeom>
          <a:effectLst>
            <a:reflection endPos="0" dist="50800" dir="5400000" sy="-100000" algn="bl" rotWithShape="0"/>
          </a:effectLst>
        </p:spPr>
      </p:pic>
    </p:spTree>
    <p:extLst>
      <p:ext uri="{BB962C8B-B14F-4D97-AF65-F5344CB8AC3E}">
        <p14:creationId xmlns:p14="http://schemas.microsoft.com/office/powerpoint/2010/main" val="249990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Loyola University Prof. Don </a:t>
            </a:r>
            <a:r>
              <a:rPr lang="en-US" sz="5400" b="1" spc="300" dirty="0" err="1">
                <a:solidFill>
                  <a:schemeClr val="bg1"/>
                </a:solidFill>
                <a:latin typeface="Century Gothic" panose="020B0502020202020204" pitchFamily="34" charset="0"/>
                <a:cs typeface="Arial"/>
              </a:rPr>
              <a:t>Stemen</a:t>
            </a:r>
            <a:endParaRPr sz="5400" b="1" spc="300" dirty="0">
              <a:solidFill>
                <a:schemeClr val="bg1"/>
              </a:solidFill>
              <a:latin typeface="Century Gothic" panose="020B0502020202020204" pitchFamily="34" charset="0"/>
              <a:cs typeface="Arial"/>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pic>
        <p:nvPicPr>
          <p:cNvPr id="6" name="Picture 5" descr="Graphical user interface, text&#10;&#10;Description automatically generated">
            <a:extLst>
              <a:ext uri="{FF2B5EF4-FFF2-40B4-BE49-F238E27FC236}">
                <a16:creationId xmlns:a16="http://schemas.microsoft.com/office/drawing/2014/main" id="{A32077B0-B82D-55FF-5BD8-3224A3C8AA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2028140"/>
            <a:ext cx="10820400" cy="8258860"/>
          </a:xfrm>
          <a:prstGeom prst="rect">
            <a:avLst/>
          </a:prstGeom>
        </p:spPr>
      </p:pic>
      <p:sp>
        <p:nvSpPr>
          <p:cNvPr id="7" name="object 5">
            <a:extLst>
              <a:ext uri="{FF2B5EF4-FFF2-40B4-BE49-F238E27FC236}">
                <a16:creationId xmlns:a16="http://schemas.microsoft.com/office/drawing/2014/main" id="{28A9023E-E216-7DC5-1376-13F0F6E0FCB9}"/>
              </a:ext>
            </a:extLst>
          </p:cNvPr>
          <p:cNvSpPr txBox="1">
            <a:spLocks noGrp="1"/>
          </p:cNvSpPr>
          <p:nvPr>
            <p:ph type="title"/>
          </p:nvPr>
        </p:nvSpPr>
        <p:spPr>
          <a:xfrm>
            <a:off x="843643" y="2937377"/>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Website:</a:t>
            </a:r>
            <a:endParaRPr lang="en-US" sz="4800" dirty="0">
              <a:solidFill>
                <a:srgbClr val="006592"/>
              </a:solidFill>
              <a:latin typeface="Century Gothic" panose="020B0502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E0AE0330-2718-E7A6-32FA-565DF5734CFE}"/>
              </a:ext>
            </a:extLst>
          </p:cNvPr>
          <p:cNvSpPr/>
          <p:nvPr/>
        </p:nvSpPr>
        <p:spPr>
          <a:xfrm>
            <a:off x="1493104" y="3648002"/>
            <a:ext cx="4128868" cy="584775"/>
          </a:xfrm>
          <a:prstGeom prst="rect">
            <a:avLst/>
          </a:prstGeom>
        </p:spPr>
        <p:txBody>
          <a:bodyPr wrap="square">
            <a:spAutoFit/>
          </a:bodyPr>
          <a:lstStyle/>
          <a:p>
            <a:r>
              <a:rPr lang="en-US" sz="3200" dirty="0">
                <a:solidFill>
                  <a:srgbClr val="00344C"/>
                </a:solidFill>
                <a:latin typeface="Century Gothic" panose="020B0502020202020204" pitchFamily="34" charset="0"/>
                <a:hlinkClick r:id="rId5" action="ppaction://hlinkfile"/>
              </a:rPr>
              <a:t>Loyolaccj.org/pfa</a:t>
            </a:r>
            <a:endParaRPr lang="en-US" sz="3200" dirty="0">
              <a:solidFill>
                <a:srgbClr val="00344C"/>
              </a:solidFill>
              <a:latin typeface="Century Gothic" panose="020B0502020202020204" pitchFamily="34" charset="0"/>
            </a:endParaRPr>
          </a:p>
        </p:txBody>
      </p:sp>
    </p:spTree>
    <p:extLst>
      <p:ext uri="{BB962C8B-B14F-4D97-AF65-F5344CB8AC3E}">
        <p14:creationId xmlns:p14="http://schemas.microsoft.com/office/powerpoint/2010/main" val="29834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Loyola University Prof. Don </a:t>
            </a:r>
            <a:r>
              <a:rPr lang="en-US" sz="5400" b="1" spc="300" dirty="0" err="1">
                <a:solidFill>
                  <a:schemeClr val="bg1"/>
                </a:solidFill>
                <a:latin typeface="Century Gothic" panose="020B0502020202020204" pitchFamily="34" charset="0"/>
                <a:cs typeface="Arial"/>
              </a:rPr>
              <a:t>Stemen</a:t>
            </a:r>
            <a:endParaRPr sz="5400" b="1" spc="300" dirty="0">
              <a:solidFill>
                <a:schemeClr val="bg1"/>
              </a:solidFill>
              <a:latin typeface="Century Gothic" panose="020B0502020202020204" pitchFamily="34" charset="0"/>
              <a:cs typeface="Arial"/>
            </a:endParaRPr>
          </a:p>
        </p:txBody>
      </p:sp>
      <p:pic>
        <p:nvPicPr>
          <p:cNvPr id="4" name="Picture 3" descr="Graphical user interface&#10;&#10;Description automatically generated with medium confidence">
            <a:extLst>
              <a:ext uri="{FF2B5EF4-FFF2-40B4-BE49-F238E27FC236}">
                <a16:creationId xmlns:a16="http://schemas.microsoft.com/office/drawing/2014/main" id="{96EF3456-C751-F4D4-4DC7-529A802D10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0440" y="1866900"/>
            <a:ext cx="14478000" cy="9010786"/>
          </a:xfrm>
          <a:prstGeom prst="rect">
            <a:avLst/>
          </a:prstGeom>
        </p:spPr>
      </p:pic>
      <p:sp>
        <p:nvSpPr>
          <p:cNvPr id="8" name="object 5">
            <a:extLst>
              <a:ext uri="{FF2B5EF4-FFF2-40B4-BE49-F238E27FC236}">
                <a16:creationId xmlns:a16="http://schemas.microsoft.com/office/drawing/2014/main" id="{31F3E6AE-F43A-7294-9738-450F8AA88530}"/>
              </a:ext>
            </a:extLst>
          </p:cNvPr>
          <p:cNvSpPr txBox="1">
            <a:spLocks noGrp="1"/>
          </p:cNvSpPr>
          <p:nvPr>
            <p:ph type="title"/>
          </p:nvPr>
        </p:nvSpPr>
        <p:spPr>
          <a:xfrm>
            <a:off x="838200" y="2857500"/>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Website:</a:t>
            </a:r>
            <a:endParaRPr lang="en-US" sz="4800" dirty="0">
              <a:solidFill>
                <a:srgbClr val="006592"/>
              </a:solidFill>
              <a:latin typeface="Century Gothic" panose="020B0502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C7ACDED6-CB7A-9C93-5F25-D7C0C1B5A578}"/>
              </a:ext>
            </a:extLst>
          </p:cNvPr>
          <p:cNvSpPr/>
          <p:nvPr/>
        </p:nvSpPr>
        <p:spPr>
          <a:xfrm>
            <a:off x="1557997" y="3533839"/>
            <a:ext cx="4128868" cy="584775"/>
          </a:xfrm>
          <a:prstGeom prst="rect">
            <a:avLst/>
          </a:prstGeom>
        </p:spPr>
        <p:txBody>
          <a:bodyPr wrap="square">
            <a:spAutoFit/>
          </a:bodyPr>
          <a:lstStyle/>
          <a:p>
            <a:r>
              <a:rPr lang="en-US" sz="3200" dirty="0">
                <a:solidFill>
                  <a:srgbClr val="00344C"/>
                </a:solidFill>
                <a:latin typeface="Century Gothic" panose="020B0502020202020204" pitchFamily="34" charset="0"/>
                <a:hlinkClick r:id="rId4" action="ppaction://hlinkfile"/>
              </a:rPr>
              <a:t>Loyolaccj.org/pfa</a:t>
            </a:r>
            <a:endParaRPr lang="en-US" sz="3200" dirty="0">
              <a:solidFill>
                <a:srgbClr val="00344C"/>
              </a:solidFill>
              <a:latin typeface="Century Gothic" panose="020B0502020202020204" pitchFamily="34" charset="0"/>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30600" y="342900"/>
            <a:ext cx="1767840" cy="1737360"/>
          </a:xfrm>
          <a:prstGeom prst="rect">
            <a:avLst/>
          </a:prstGeom>
        </p:spPr>
      </p:pic>
    </p:spTree>
    <p:extLst>
      <p:ext uri="{BB962C8B-B14F-4D97-AF65-F5344CB8AC3E}">
        <p14:creationId xmlns:p14="http://schemas.microsoft.com/office/powerpoint/2010/main" val="139877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Releasing Guidance on the PFA</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1066800" y="2831034"/>
            <a:ext cx="15392400" cy="6659515"/>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The Task Force will publish the work of the Guidelines Subcommittee on an ongoing basis ahead of the Jan. 1 effective date. </a:t>
            </a:r>
            <a:br>
              <a:rPr lang="en-US" sz="4800" dirty="0">
                <a:solidFill>
                  <a:srgbClr val="006592"/>
                </a:solidFill>
                <a:latin typeface="Century Gothic" panose="020B0502020202020204" pitchFamily="34" charset="0"/>
              </a:rPr>
            </a:b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Citations/release from police custody</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First appearance</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Conditions of release</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Detention hearings</a:t>
            </a:r>
            <a:br>
              <a:rPr lang="en-US" sz="4800" dirty="0">
                <a:solidFill>
                  <a:srgbClr val="006592"/>
                </a:solidFill>
                <a:latin typeface="Century Gothic" panose="020B0502020202020204" pitchFamily="34" charset="0"/>
              </a:rPr>
            </a:br>
            <a:r>
              <a:rPr lang="en-US" sz="4800" dirty="0">
                <a:solidFill>
                  <a:srgbClr val="006592"/>
                </a:solidFill>
                <a:latin typeface="Century Gothic" panose="020B0502020202020204" pitchFamily="34" charset="0"/>
              </a:rPr>
              <a:t>•	Modification of conditions/Revocation</a:t>
            </a:r>
            <a:br>
              <a:rPr lang="en-US" sz="4800" dirty="0">
                <a:solidFill>
                  <a:srgbClr val="006592"/>
                </a:solidFill>
                <a:latin typeface="Century Gothic" panose="020B0502020202020204" pitchFamily="34" charset="0"/>
              </a:rPr>
            </a:br>
            <a:endParaRPr lang="en-US" sz="4800" dirty="0">
              <a:solidFill>
                <a:srgbClr val="006592"/>
              </a:solidFill>
              <a:latin typeface="Century Gothic" panose="020B0502020202020204" pitchFamily="34" charset="0"/>
              <a:cs typeface="Arial" panose="020B0604020202020204" pitchFamily="34" charset="0"/>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176243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Releasing Guidance on the PFA</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1066800" y="3049301"/>
            <a:ext cx="15392400" cy="2005934"/>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Implementation guidance from the three Pilot Sites</a:t>
            </a:r>
            <a:br>
              <a:rPr lang="en-US" sz="4800" dirty="0">
                <a:solidFill>
                  <a:srgbClr val="006592"/>
                </a:solidFill>
                <a:latin typeface="Century Gothic" panose="020B0502020202020204" pitchFamily="34" charset="0"/>
              </a:rPr>
            </a:br>
            <a:endParaRPr lang="en-US" sz="4800" dirty="0">
              <a:solidFill>
                <a:srgbClr val="006592"/>
              </a:solidFill>
              <a:latin typeface="Century Gothic" panose="020B0502020202020204" pitchFamily="34" charset="0"/>
              <a:cs typeface="Arial" panose="020B0604020202020204" pitchFamily="34" charset="0"/>
            </a:endParaRPr>
          </a:p>
        </p:txBody>
      </p:sp>
      <p:pic>
        <p:nvPicPr>
          <p:cNvPr id="9" name="Picture 8" descr="A picture containing text, porcelain&#10;&#10;Description automatically generated">
            <a:extLst>
              <a:ext uri="{FF2B5EF4-FFF2-40B4-BE49-F238E27FC236}">
                <a16:creationId xmlns:a16="http://schemas.microsoft.com/office/drawing/2014/main" id="{4B99F54E-6AA4-A222-4716-7AE5FBA00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6" name="object 5">
            <a:extLst>
              <a:ext uri="{FF2B5EF4-FFF2-40B4-BE49-F238E27FC236}">
                <a16:creationId xmlns:a16="http://schemas.microsoft.com/office/drawing/2014/main" id="{BF0DECB0-FD86-ECE7-78FE-B7DFEDF2F6D5}"/>
              </a:ext>
            </a:extLst>
          </p:cNvPr>
          <p:cNvSpPr txBox="1">
            <a:spLocks/>
          </p:cNvSpPr>
          <p:nvPr/>
        </p:nvSpPr>
        <p:spPr>
          <a:xfrm>
            <a:off x="1042182" y="5524500"/>
            <a:ext cx="15392400" cy="2670731"/>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The work will be posted on the Task Force webpage at </a:t>
            </a:r>
            <a:r>
              <a:rPr lang="en-US" sz="4800" dirty="0">
                <a:solidFill>
                  <a:srgbClr val="006592"/>
                </a:solidFill>
                <a:latin typeface="Century Gothic" panose="020B0502020202020204" pitchFamily="34" charset="0"/>
                <a:hlinkClick r:id="rId4"/>
              </a:rPr>
              <a:t>www.illinoiscourts.gov/courts/additional-resources/pretrial-implementation-task-force/.</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34480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1"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Upcoming Town Halls</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1727415" y="3172326"/>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July 21,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9" name="object 5">
            <a:extLst>
              <a:ext uri="{FF2B5EF4-FFF2-40B4-BE49-F238E27FC236}">
                <a16:creationId xmlns:a16="http://schemas.microsoft.com/office/drawing/2014/main" id="{86E2B0F4-B57B-D314-932B-65F54AC7C95D}"/>
              </a:ext>
            </a:extLst>
          </p:cNvPr>
          <p:cNvSpPr txBox="1">
            <a:spLocks/>
          </p:cNvSpPr>
          <p:nvPr/>
        </p:nvSpPr>
        <p:spPr>
          <a:xfrm>
            <a:off x="1727415" y="4076700"/>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August 18,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13" name="object 5">
            <a:extLst>
              <a:ext uri="{FF2B5EF4-FFF2-40B4-BE49-F238E27FC236}">
                <a16:creationId xmlns:a16="http://schemas.microsoft.com/office/drawing/2014/main" id="{80C300D7-707A-11D5-EC6F-BE099225BB95}"/>
              </a:ext>
            </a:extLst>
          </p:cNvPr>
          <p:cNvSpPr txBox="1">
            <a:spLocks/>
          </p:cNvSpPr>
          <p:nvPr/>
        </p:nvSpPr>
        <p:spPr>
          <a:xfrm>
            <a:off x="1727415" y="4981074"/>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September 15, Noon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EF4EDE30-E404-29A3-6BF8-19273FD088A5}"/>
              </a:ext>
            </a:extLst>
          </p:cNvPr>
          <p:cNvSpPr txBox="1">
            <a:spLocks/>
          </p:cNvSpPr>
          <p:nvPr/>
        </p:nvSpPr>
        <p:spPr>
          <a:xfrm>
            <a:off x="1750861" y="7361798"/>
            <a:ext cx="15392400" cy="1341136"/>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All meetings will be held via Zoom unless otherwise noted.</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AF4ED47C-7BE2-7A76-58D2-82F47627D0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392059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3"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object 2">
            <a:extLst>
              <a:ext uri="{FF2B5EF4-FFF2-40B4-BE49-F238E27FC236}">
                <a16:creationId xmlns:a16="http://schemas.microsoft.com/office/drawing/2014/main" id="{026FD8F2-E80F-49EF-BDBE-5FCBD81191DE}"/>
              </a:ext>
            </a:extLst>
          </p:cNvPr>
          <p:cNvSpPr txBox="1"/>
          <p:nvPr/>
        </p:nvSpPr>
        <p:spPr>
          <a:xfrm>
            <a:off x="20782" y="5753087"/>
            <a:ext cx="18287999" cy="847027"/>
          </a:xfrm>
          <a:prstGeom prst="rect">
            <a:avLst/>
          </a:prstGeom>
        </p:spPr>
        <p:txBody>
          <a:bodyPr vert="horz" wrap="square" lIns="0" tIns="15875" rIns="0" bIns="0" rtlCol="0">
            <a:spAutoFit/>
          </a:bodyPr>
          <a:lstStyle/>
          <a:p>
            <a:pPr marL="12700" algn="ctr">
              <a:spcBef>
                <a:spcPts val="125"/>
              </a:spcBef>
            </a:pPr>
            <a:r>
              <a:rPr lang="en-US" sz="5400" b="1" spc="300" dirty="0">
                <a:solidFill>
                  <a:srgbClr val="00344C"/>
                </a:solidFill>
                <a:latin typeface="Century Gothic" panose="020B0502020202020204" pitchFamily="34" charset="0"/>
                <a:cs typeface="Arial"/>
              </a:rPr>
              <a:t>Questions?</a:t>
            </a:r>
            <a:endParaRPr sz="5400" b="1" spc="300" dirty="0">
              <a:solidFill>
                <a:srgbClr val="00344C"/>
              </a:solidFill>
              <a:latin typeface="Century Gothic" panose="020B0502020202020204" pitchFamily="34" charset="0"/>
              <a:cs typeface="Arial"/>
            </a:endParaRPr>
          </a:p>
        </p:txBody>
      </p:sp>
      <p:sp>
        <p:nvSpPr>
          <p:cNvPr id="5" name="object 2">
            <a:extLst>
              <a:ext uri="{FF2B5EF4-FFF2-40B4-BE49-F238E27FC236}">
                <a16:creationId xmlns:a16="http://schemas.microsoft.com/office/drawing/2014/main" id="{99F53D1C-9E7E-F555-1F8D-7EEBCD2B7CB5}"/>
              </a:ext>
            </a:extLst>
          </p:cNvPr>
          <p:cNvSpPr txBox="1"/>
          <p:nvPr/>
        </p:nvSpPr>
        <p:spPr>
          <a:xfrm>
            <a:off x="304799" y="6671913"/>
            <a:ext cx="18287999" cy="1370247"/>
          </a:xfrm>
          <a:prstGeom prst="rect">
            <a:avLst/>
          </a:prstGeom>
        </p:spPr>
        <p:txBody>
          <a:bodyPr vert="horz" wrap="square" lIns="0" tIns="15875" rIns="0" bIns="0" rtlCol="0">
            <a:spAutoFit/>
          </a:bodyPr>
          <a:lstStyle/>
          <a:p>
            <a:pPr marL="12700" algn="ctr">
              <a:spcBef>
                <a:spcPts val="125"/>
              </a:spcBef>
            </a:pPr>
            <a:r>
              <a:rPr lang="en-US" sz="4400" b="1" spc="300" dirty="0">
                <a:solidFill>
                  <a:srgbClr val="00344C"/>
                </a:solidFill>
                <a:latin typeface="Century Gothic" panose="020B0502020202020204" pitchFamily="34" charset="0"/>
                <a:cs typeface="Arial"/>
              </a:rPr>
              <a:t>Website: </a:t>
            </a:r>
            <a:r>
              <a:rPr lang="en-US" sz="4400" spc="300" dirty="0">
                <a:solidFill>
                  <a:srgbClr val="00344C"/>
                </a:solidFill>
                <a:latin typeface="Century Gothic" panose="020B0502020202020204" pitchFamily="34" charset="0"/>
                <a:cs typeface="Arial"/>
                <a:hlinkClick r:id="rId3"/>
              </a:rPr>
              <a:t>www.illinoiscourts.gov/courts/additional-resources/pretrial-implementation-task-force/</a:t>
            </a:r>
            <a:endParaRPr sz="4400" spc="300" dirty="0">
              <a:solidFill>
                <a:srgbClr val="00344C"/>
              </a:solidFill>
              <a:latin typeface="Century Gothic" panose="020B0502020202020204" pitchFamily="34" charset="0"/>
              <a:cs typeface="Arial"/>
            </a:endParaRPr>
          </a:p>
        </p:txBody>
      </p:sp>
      <p:sp>
        <p:nvSpPr>
          <p:cNvPr id="6" name="object 2">
            <a:extLst>
              <a:ext uri="{FF2B5EF4-FFF2-40B4-BE49-F238E27FC236}">
                <a16:creationId xmlns:a16="http://schemas.microsoft.com/office/drawing/2014/main" id="{A5B527E8-4644-807F-3CC9-2C408A62583A}"/>
              </a:ext>
            </a:extLst>
          </p:cNvPr>
          <p:cNvSpPr txBox="1"/>
          <p:nvPr/>
        </p:nvSpPr>
        <p:spPr>
          <a:xfrm>
            <a:off x="304800" y="8388927"/>
            <a:ext cx="18287999" cy="693138"/>
          </a:xfrm>
          <a:prstGeom prst="rect">
            <a:avLst/>
          </a:prstGeom>
        </p:spPr>
        <p:txBody>
          <a:bodyPr vert="horz" wrap="square" lIns="0" tIns="15875" rIns="0" bIns="0" rtlCol="0">
            <a:spAutoFit/>
          </a:bodyPr>
          <a:lstStyle/>
          <a:p>
            <a:pPr marL="12700" algn="ctr">
              <a:spcBef>
                <a:spcPts val="125"/>
              </a:spcBef>
            </a:pPr>
            <a:r>
              <a:rPr lang="en-US" sz="4400" b="1" spc="300" dirty="0">
                <a:solidFill>
                  <a:srgbClr val="00344C"/>
                </a:solidFill>
                <a:latin typeface="Century Gothic" panose="020B0502020202020204" pitchFamily="34" charset="0"/>
                <a:cs typeface="Arial"/>
              </a:rPr>
              <a:t>Email: </a:t>
            </a:r>
            <a:r>
              <a:rPr lang="en-US" sz="4400" spc="300" dirty="0">
                <a:solidFill>
                  <a:srgbClr val="00344C"/>
                </a:solidFill>
                <a:latin typeface="Century Gothic" panose="020B0502020202020204" pitchFamily="34" charset="0"/>
                <a:cs typeface="Arial"/>
                <a:hlinkClick r:id="rId4"/>
              </a:rPr>
              <a:t>pretrialtaskforce@illinoiscourts.gov</a:t>
            </a:r>
            <a:endParaRPr sz="4400" spc="300" dirty="0">
              <a:solidFill>
                <a:srgbClr val="00344C"/>
              </a:solidFill>
              <a:latin typeface="Century Gothic" panose="020B0502020202020204" pitchFamily="34" charset="0"/>
              <a:cs typeface="Arial"/>
            </a:endParaRPr>
          </a:p>
        </p:txBody>
      </p:sp>
      <p:pic>
        <p:nvPicPr>
          <p:cNvPr id="2" name="Picture 1">
            <a:extLst>
              <a:ext uri="{FF2B5EF4-FFF2-40B4-BE49-F238E27FC236}">
                <a16:creationId xmlns:a16="http://schemas.microsoft.com/office/drawing/2014/main" id="{79384477-7D7C-2B5D-5099-37A13C9BFD99}"/>
              </a:ext>
            </a:extLst>
          </p:cNvPr>
          <p:cNvPicPr>
            <a:picLocks noChangeAspect="1"/>
          </p:cNvPicPr>
          <p:nvPr/>
        </p:nvPicPr>
        <p:blipFill>
          <a:blip r:embed="rId5"/>
          <a:stretch>
            <a:fillRect/>
          </a:stretch>
        </p:blipFill>
        <p:spPr>
          <a:xfrm>
            <a:off x="7315200" y="1548961"/>
            <a:ext cx="3657600" cy="3594539"/>
          </a:xfrm>
          <a:prstGeom prst="rect">
            <a:avLst/>
          </a:prstGeom>
        </p:spPr>
      </p:pic>
    </p:spTree>
    <p:extLst>
      <p:ext uri="{BB962C8B-B14F-4D97-AF65-F5344CB8AC3E}">
        <p14:creationId xmlns:p14="http://schemas.microsoft.com/office/powerpoint/2010/main" val="604797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Housekeeping</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1066800" y="5034172"/>
            <a:ext cx="15392400" cy="1341136"/>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Please submit questions via the Zoom chat or email to </a:t>
            </a:r>
            <a:r>
              <a:rPr lang="en-US" sz="4800" dirty="0">
                <a:solidFill>
                  <a:srgbClr val="006592"/>
                </a:solidFill>
                <a:latin typeface="Century Gothic" panose="020B0502020202020204" pitchFamily="34" charset="0"/>
                <a:hlinkClick r:id="rId3"/>
              </a:rPr>
              <a:t>pretrialtaskforce@illinoiscourts.gov</a:t>
            </a:r>
            <a:endParaRPr lang="en-US" sz="4800" dirty="0">
              <a:solidFill>
                <a:srgbClr val="006592"/>
              </a:solidFill>
              <a:latin typeface="Century Gothic" panose="020B0502020202020204" pitchFamily="34" charset="0"/>
              <a:cs typeface="Arial" panose="020B0604020202020204" pitchFamily="34" charset="0"/>
            </a:endParaRPr>
          </a:p>
        </p:txBody>
      </p:sp>
      <p:sp>
        <p:nvSpPr>
          <p:cNvPr id="7" name="object 5">
            <a:extLst>
              <a:ext uri="{FF2B5EF4-FFF2-40B4-BE49-F238E27FC236}">
                <a16:creationId xmlns:a16="http://schemas.microsoft.com/office/drawing/2014/main" id="{39AAED5A-4887-9685-C8DA-982488FBF135}"/>
              </a:ext>
            </a:extLst>
          </p:cNvPr>
          <p:cNvSpPr txBox="1">
            <a:spLocks/>
          </p:cNvSpPr>
          <p:nvPr/>
        </p:nvSpPr>
        <p:spPr>
          <a:xfrm>
            <a:off x="1219200" y="2196131"/>
            <a:ext cx="15392400" cy="2005934"/>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Please keep yourself muted to limit background noise. This session is being recorded and will be posted on the website. </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1041D0E3-2AC7-C9ED-F223-CEADB8578F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2" name="object 5">
            <a:extLst>
              <a:ext uri="{FF2B5EF4-FFF2-40B4-BE49-F238E27FC236}">
                <a16:creationId xmlns:a16="http://schemas.microsoft.com/office/drawing/2014/main" id="{1856162C-2FD8-08AF-EA33-9D525A0D37A5}"/>
              </a:ext>
            </a:extLst>
          </p:cNvPr>
          <p:cNvSpPr txBox="1">
            <a:spLocks/>
          </p:cNvSpPr>
          <p:nvPr/>
        </p:nvSpPr>
        <p:spPr>
          <a:xfrm>
            <a:off x="1066800" y="7277100"/>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Anyone disrupting the Town Hall will be removed. </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56676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Welcome</a:t>
            </a:r>
            <a:endParaRPr sz="5400" b="1" spc="300" dirty="0">
              <a:solidFill>
                <a:schemeClr val="bg1"/>
              </a:solidFill>
              <a:latin typeface="Century Gothic" panose="020B0502020202020204" pitchFamily="34" charset="0"/>
              <a:cs typeface="Arial"/>
            </a:endParaRPr>
          </a:p>
        </p:txBody>
      </p:sp>
      <p:sp>
        <p:nvSpPr>
          <p:cNvPr id="8" name="object 5">
            <a:extLst>
              <a:ext uri="{FF2B5EF4-FFF2-40B4-BE49-F238E27FC236}">
                <a16:creationId xmlns:a16="http://schemas.microsoft.com/office/drawing/2014/main" id="{A2EFA21B-B159-1BD8-F25C-B247A9E111D9}"/>
              </a:ext>
            </a:extLst>
          </p:cNvPr>
          <p:cNvSpPr txBox="1">
            <a:spLocks/>
          </p:cNvSpPr>
          <p:nvPr/>
        </p:nvSpPr>
        <p:spPr>
          <a:xfrm>
            <a:off x="1219200" y="2266383"/>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Introduction</a:t>
            </a:r>
            <a:endParaRPr lang="en-US" sz="4800" dirty="0">
              <a:solidFill>
                <a:srgbClr val="006592"/>
              </a:solidFill>
              <a:latin typeface="Century Gothic" panose="020B0502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879365A-13C3-DE32-9A4D-5818B53AAB3C}"/>
              </a:ext>
            </a:extLst>
          </p:cNvPr>
          <p:cNvSpPr/>
          <p:nvPr/>
        </p:nvSpPr>
        <p:spPr>
          <a:xfrm>
            <a:off x="1905000" y="2959278"/>
            <a:ext cx="13335000" cy="3539430"/>
          </a:xfrm>
          <a:prstGeom prst="rect">
            <a:avLst/>
          </a:prstGeom>
        </p:spPr>
        <p:txBody>
          <a:bodyPr wrap="square">
            <a:spAutoFit/>
          </a:bodyPr>
          <a:lstStyle/>
          <a:p>
            <a:r>
              <a:rPr lang="en-US" sz="3200" dirty="0">
                <a:solidFill>
                  <a:srgbClr val="00344C"/>
                </a:solidFill>
                <a:latin typeface="Century Gothic" panose="020B0502020202020204" pitchFamily="34" charset="0"/>
              </a:rPr>
              <a:t>Hon. Robbin Stuckert, Chair, Illinois Supreme Court Pretrial Implementation Task Force</a:t>
            </a:r>
          </a:p>
          <a:p>
            <a:endParaRPr lang="en-US" sz="3200" dirty="0">
              <a:solidFill>
                <a:srgbClr val="00344C"/>
              </a:solidFill>
              <a:latin typeface="Century Gothic" panose="020B0502020202020204" pitchFamily="34" charset="0"/>
            </a:endParaRPr>
          </a:p>
          <a:p>
            <a:r>
              <a:rPr lang="en-US" sz="3200" dirty="0">
                <a:solidFill>
                  <a:srgbClr val="00344C"/>
                </a:solidFill>
                <a:latin typeface="Century Gothic" panose="020B0502020202020204" pitchFamily="34" charset="0"/>
              </a:rPr>
              <a:t>Judge Stuckert is the Chair of the Illinois Supreme Court Pretrial Implementation Task Force after previously leading the Supreme Court Commission on Pretrial Practices. She served as a trial court judge for 20 years and retired from the bench in 2021.</a:t>
            </a:r>
          </a:p>
        </p:txBody>
      </p:sp>
      <p:pic>
        <p:nvPicPr>
          <p:cNvPr id="10" name="Picture 9" descr="A picture containing text, porcelain&#10;&#10;Description automatically generated">
            <a:extLst>
              <a:ext uri="{FF2B5EF4-FFF2-40B4-BE49-F238E27FC236}">
                <a16:creationId xmlns:a16="http://schemas.microsoft.com/office/drawing/2014/main" id="{1041D0E3-2AC7-C9ED-F223-CEADB8578F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Tree>
    <p:extLst>
      <p:ext uri="{BB962C8B-B14F-4D97-AF65-F5344CB8AC3E}">
        <p14:creationId xmlns:p14="http://schemas.microsoft.com/office/powerpoint/2010/main" val="359689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Pretrial Implementation Task Force</a:t>
            </a:r>
            <a:endParaRPr sz="5400" b="1" spc="300" dirty="0">
              <a:solidFill>
                <a:schemeClr val="bg1"/>
              </a:solidFill>
              <a:latin typeface="Century Gothic" panose="020B0502020202020204" pitchFamily="34" charset="0"/>
              <a:cs typeface="Arial"/>
            </a:endParaRPr>
          </a:p>
        </p:txBody>
      </p:sp>
      <p:pic>
        <p:nvPicPr>
          <p:cNvPr id="14" name="Picture 13" descr="A picture containing text, porcelain&#10;&#10;Description automatically generated">
            <a:extLst>
              <a:ext uri="{FF2B5EF4-FFF2-40B4-BE49-F238E27FC236}">
                <a16:creationId xmlns:a16="http://schemas.microsoft.com/office/drawing/2014/main" id="{AF12DD4B-BD39-C371-C51E-94139DE09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pic>
        <p:nvPicPr>
          <p:cNvPr id="3" name="Picture 2">
            <a:extLst>
              <a:ext uri="{FF2B5EF4-FFF2-40B4-BE49-F238E27FC236}">
                <a16:creationId xmlns:a16="http://schemas.microsoft.com/office/drawing/2014/main" id="{24D0F59F-5061-1598-8F1A-6ED9C276D1FE}"/>
              </a:ext>
            </a:extLst>
          </p:cNvPr>
          <p:cNvPicPr>
            <a:picLocks noChangeAspect="1"/>
          </p:cNvPicPr>
          <p:nvPr/>
        </p:nvPicPr>
        <p:blipFill>
          <a:blip r:embed="rId4"/>
          <a:stretch>
            <a:fillRect/>
          </a:stretch>
        </p:blipFill>
        <p:spPr>
          <a:xfrm>
            <a:off x="2743200" y="3256171"/>
            <a:ext cx="13723285" cy="6572058"/>
          </a:xfrm>
          <a:prstGeom prst="rect">
            <a:avLst/>
          </a:prstGeom>
        </p:spPr>
      </p:pic>
      <p:sp>
        <p:nvSpPr>
          <p:cNvPr id="13" name="object 5">
            <a:extLst>
              <a:ext uri="{FF2B5EF4-FFF2-40B4-BE49-F238E27FC236}">
                <a16:creationId xmlns:a16="http://schemas.microsoft.com/office/drawing/2014/main" id="{3E4F7BA2-01F8-F15A-595B-0620AC5A2A88}"/>
              </a:ext>
            </a:extLst>
          </p:cNvPr>
          <p:cNvSpPr txBox="1">
            <a:spLocks noGrp="1"/>
          </p:cNvSpPr>
          <p:nvPr>
            <p:ph type="title"/>
          </p:nvPr>
        </p:nvSpPr>
        <p:spPr>
          <a:xfrm>
            <a:off x="1447800" y="2568946"/>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Role of the task force</a:t>
            </a:r>
            <a:endParaRPr lang="en-US" sz="48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538105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Pretrial Implementation Task Force</a:t>
            </a:r>
            <a:endParaRPr sz="5400" b="1" spc="300" dirty="0">
              <a:solidFill>
                <a:schemeClr val="bg1"/>
              </a:solidFill>
              <a:latin typeface="Century Gothic" panose="020B0502020202020204" pitchFamily="34" charset="0"/>
              <a:cs typeface="Arial"/>
            </a:endParaRPr>
          </a:p>
        </p:txBody>
      </p:sp>
      <p:sp>
        <p:nvSpPr>
          <p:cNvPr id="7" name="object 5">
            <a:extLst>
              <a:ext uri="{FF2B5EF4-FFF2-40B4-BE49-F238E27FC236}">
                <a16:creationId xmlns:a16="http://schemas.microsoft.com/office/drawing/2014/main" id="{2F9B5B29-01DB-DC58-550B-CE3D9C826E8A}"/>
              </a:ext>
            </a:extLst>
          </p:cNvPr>
          <p:cNvSpPr txBox="1">
            <a:spLocks/>
          </p:cNvSpPr>
          <p:nvPr/>
        </p:nvSpPr>
        <p:spPr>
          <a:xfrm>
            <a:off x="1110175" y="2498878"/>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Subcommittees</a:t>
            </a:r>
            <a:endParaRPr lang="en-US" sz="4800" dirty="0">
              <a:solidFill>
                <a:srgbClr val="006592"/>
              </a:solidFill>
              <a:latin typeface="Century Gothic" panose="020B0502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E382BDB6-BEB7-9281-3932-DB150010809B}"/>
              </a:ext>
            </a:extLst>
          </p:cNvPr>
          <p:cNvSpPr/>
          <p:nvPr/>
        </p:nvSpPr>
        <p:spPr>
          <a:xfrm>
            <a:off x="1724465" y="3416502"/>
            <a:ext cx="14020800" cy="6001643"/>
          </a:xfrm>
          <a:prstGeom prst="rect">
            <a:avLst/>
          </a:prstGeom>
        </p:spPr>
        <p:txBody>
          <a:bodyPr wrap="square">
            <a:spAutoFit/>
          </a:bodyPr>
          <a:lstStyle/>
          <a:p>
            <a:r>
              <a:rPr lang="en-US" sz="3200" b="1" dirty="0">
                <a:solidFill>
                  <a:srgbClr val="00344C"/>
                </a:solidFill>
                <a:latin typeface="Century Gothic" panose="020B0502020202020204" pitchFamily="34" charset="0"/>
              </a:rPr>
              <a:t>The 6 subcommittees are made up of over 100 members from around the state and include:</a:t>
            </a:r>
          </a:p>
          <a:p>
            <a:endParaRPr lang="en-US" sz="3200" b="1" dirty="0">
              <a:solidFill>
                <a:srgbClr val="00344C"/>
              </a:solidFill>
              <a:latin typeface="Century Gothic" panose="020B0502020202020204" pitchFamily="34" charset="0"/>
            </a:endParaRP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Judges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Sheriffs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Police Chiefs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State’s Attorneys </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Public Defenders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Circuit Clerks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Pretrial Officers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Domestic Violence Advocates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County Board Members</a:t>
            </a:r>
          </a:p>
        </p:txBody>
      </p:sp>
      <p:pic>
        <p:nvPicPr>
          <p:cNvPr id="9" name="Picture 8" descr="A picture containing text, porcelain&#10;&#10;Description automatically generated">
            <a:extLst>
              <a:ext uri="{FF2B5EF4-FFF2-40B4-BE49-F238E27FC236}">
                <a16:creationId xmlns:a16="http://schemas.microsoft.com/office/drawing/2014/main" id="{3A469688-5EAF-C32F-DA25-9A994C17E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0" name="Rectangle 9">
            <a:extLst>
              <a:ext uri="{FF2B5EF4-FFF2-40B4-BE49-F238E27FC236}">
                <a16:creationId xmlns:a16="http://schemas.microsoft.com/office/drawing/2014/main" id="{955F028C-F1F7-53BB-D52F-917A27ABA938}"/>
              </a:ext>
            </a:extLst>
          </p:cNvPr>
          <p:cNvSpPr/>
          <p:nvPr/>
        </p:nvSpPr>
        <p:spPr>
          <a:xfrm>
            <a:off x="9324535" y="4893829"/>
            <a:ext cx="7239000" cy="4524315"/>
          </a:xfrm>
          <a:prstGeom prst="rect">
            <a:avLst/>
          </a:prstGeom>
        </p:spPr>
        <p:txBody>
          <a:bodyPr wrap="square">
            <a:spAutoFit/>
          </a:bodyPr>
          <a:lstStyle/>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Victims’ Rights Advocates </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Community members with lived experience in the pretrial system</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Trial Court Administrators </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Researchers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Legislators </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Behavioral Health and Substance Abuse Groups</a:t>
            </a:r>
          </a:p>
          <a:p>
            <a:pPr marL="457200" indent="-457200">
              <a:buFont typeface="Arial" panose="020B0604020202020204" pitchFamily="34" charset="0"/>
              <a:buChar char="•"/>
            </a:pPr>
            <a:r>
              <a:rPr lang="en-US" sz="3200" dirty="0">
                <a:solidFill>
                  <a:srgbClr val="00344C"/>
                </a:solidFill>
                <a:latin typeface="Century Gothic" panose="020B0502020202020204" pitchFamily="34" charset="0"/>
              </a:rPr>
              <a:t>Community-based Advocates</a:t>
            </a:r>
            <a:endParaRPr lang="en-US" sz="3200" dirty="0">
              <a:solidFill>
                <a:srgbClr val="00344C"/>
              </a:solidFill>
            </a:endParaRPr>
          </a:p>
        </p:txBody>
      </p:sp>
    </p:spTree>
    <p:extLst>
      <p:ext uri="{BB962C8B-B14F-4D97-AF65-F5344CB8AC3E}">
        <p14:creationId xmlns:p14="http://schemas.microsoft.com/office/powerpoint/2010/main" val="70314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Pretrial Implementation Task Force</a:t>
            </a:r>
            <a:endParaRPr sz="5400" b="1" spc="300" dirty="0">
              <a:solidFill>
                <a:schemeClr val="bg1"/>
              </a:solidFill>
              <a:latin typeface="Century Gothic" panose="020B0502020202020204" pitchFamily="34" charset="0"/>
              <a:cs typeface="Arial"/>
            </a:endParaRPr>
          </a:p>
        </p:txBody>
      </p:sp>
      <p:sp>
        <p:nvSpPr>
          <p:cNvPr id="7" name="object 5">
            <a:extLst>
              <a:ext uri="{FF2B5EF4-FFF2-40B4-BE49-F238E27FC236}">
                <a16:creationId xmlns:a16="http://schemas.microsoft.com/office/drawing/2014/main" id="{2F9B5B29-01DB-DC58-550B-CE3D9C826E8A}"/>
              </a:ext>
            </a:extLst>
          </p:cNvPr>
          <p:cNvSpPr txBox="1">
            <a:spLocks/>
          </p:cNvSpPr>
          <p:nvPr/>
        </p:nvSpPr>
        <p:spPr>
          <a:xfrm>
            <a:off x="457200" y="4762500"/>
            <a:ext cx="10439400" cy="1341136"/>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Subcommittee membership location by county (31 counties)</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9" name="Picture 8" descr="A picture containing text, porcelain&#10;&#10;Description automatically generated">
            <a:extLst>
              <a:ext uri="{FF2B5EF4-FFF2-40B4-BE49-F238E27FC236}">
                <a16:creationId xmlns:a16="http://schemas.microsoft.com/office/drawing/2014/main" id="{3A469688-5EAF-C32F-DA25-9A994C17E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pic>
        <p:nvPicPr>
          <p:cNvPr id="3" name="Picture 2">
            <a:extLst>
              <a:ext uri="{FF2B5EF4-FFF2-40B4-BE49-F238E27FC236}">
                <a16:creationId xmlns:a16="http://schemas.microsoft.com/office/drawing/2014/main" id="{DD30792C-E298-3468-D32A-136028D1E462}"/>
              </a:ext>
            </a:extLst>
          </p:cNvPr>
          <p:cNvPicPr>
            <a:picLocks noChangeAspect="1"/>
          </p:cNvPicPr>
          <p:nvPr/>
        </p:nvPicPr>
        <p:blipFill>
          <a:blip r:embed="rId4"/>
          <a:stretch>
            <a:fillRect/>
          </a:stretch>
        </p:blipFill>
        <p:spPr>
          <a:xfrm>
            <a:off x="9678490" y="1948069"/>
            <a:ext cx="7085510" cy="9166879"/>
          </a:xfrm>
          <a:prstGeom prst="rect">
            <a:avLst/>
          </a:prstGeom>
        </p:spPr>
      </p:pic>
    </p:spTree>
    <p:extLst>
      <p:ext uri="{BB962C8B-B14F-4D97-AF65-F5344CB8AC3E}">
        <p14:creationId xmlns:p14="http://schemas.microsoft.com/office/powerpoint/2010/main" val="23044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468600"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Task Force Subcommittees</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953086" y="2104961"/>
            <a:ext cx="1539240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Guidelines</a:t>
            </a:r>
            <a:endParaRPr lang="en-US" sz="4800" dirty="0">
              <a:solidFill>
                <a:srgbClr val="006592"/>
              </a:solidFill>
              <a:latin typeface="Century Gothic" panose="020B0502020202020204" pitchFamily="34" charset="0"/>
              <a:cs typeface="Arial" panose="020B0604020202020204" pitchFamily="34" charset="0"/>
            </a:endParaRPr>
          </a:p>
        </p:txBody>
      </p:sp>
      <p:sp>
        <p:nvSpPr>
          <p:cNvPr id="9" name="object 5">
            <a:extLst>
              <a:ext uri="{FF2B5EF4-FFF2-40B4-BE49-F238E27FC236}">
                <a16:creationId xmlns:a16="http://schemas.microsoft.com/office/drawing/2014/main" id="{86E2B0F4-B57B-D314-932B-65F54AC7C95D}"/>
              </a:ext>
            </a:extLst>
          </p:cNvPr>
          <p:cNvSpPr txBox="1">
            <a:spLocks/>
          </p:cNvSpPr>
          <p:nvPr/>
        </p:nvSpPr>
        <p:spPr>
          <a:xfrm>
            <a:off x="953086" y="4543361"/>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Pilot Sites -</a:t>
            </a:r>
            <a:endParaRPr lang="en-US" sz="4800" dirty="0">
              <a:solidFill>
                <a:srgbClr val="006592"/>
              </a:solidFill>
              <a:latin typeface="Century Gothic" panose="020B0502020202020204" pitchFamily="34" charset="0"/>
              <a:cs typeface="Arial" panose="020B0604020202020204" pitchFamily="34" charset="0"/>
            </a:endParaRPr>
          </a:p>
        </p:txBody>
      </p:sp>
      <p:sp>
        <p:nvSpPr>
          <p:cNvPr id="13" name="object 5">
            <a:extLst>
              <a:ext uri="{FF2B5EF4-FFF2-40B4-BE49-F238E27FC236}">
                <a16:creationId xmlns:a16="http://schemas.microsoft.com/office/drawing/2014/main" id="{80C300D7-707A-11D5-EC6F-BE099225BB95}"/>
              </a:ext>
            </a:extLst>
          </p:cNvPr>
          <p:cNvSpPr txBox="1">
            <a:spLocks/>
          </p:cNvSpPr>
          <p:nvPr/>
        </p:nvSpPr>
        <p:spPr>
          <a:xfrm>
            <a:off x="953086" y="7896161"/>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Education</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24E1DA40-3FA4-B0A4-B7CC-4239EAB2E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2" name="Rectangle 11">
            <a:extLst>
              <a:ext uri="{FF2B5EF4-FFF2-40B4-BE49-F238E27FC236}">
                <a16:creationId xmlns:a16="http://schemas.microsoft.com/office/drawing/2014/main" id="{0998D990-9B24-E04C-9530-925C7B132D10}"/>
              </a:ext>
            </a:extLst>
          </p:cNvPr>
          <p:cNvSpPr/>
          <p:nvPr/>
        </p:nvSpPr>
        <p:spPr>
          <a:xfrm>
            <a:off x="2286000" y="5123975"/>
            <a:ext cx="14478000" cy="2554545"/>
          </a:xfrm>
          <a:prstGeom prst="rect">
            <a:avLst/>
          </a:prstGeom>
        </p:spPr>
        <p:txBody>
          <a:bodyPr wrap="square">
            <a:spAutoFit/>
          </a:bodyPr>
          <a:lstStyle/>
          <a:p>
            <a:r>
              <a:rPr lang="en-US" sz="3200" dirty="0">
                <a:solidFill>
                  <a:srgbClr val="00344C"/>
                </a:solidFill>
                <a:latin typeface="Century Gothic" panose="020B0502020202020204" pitchFamily="34" charset="0"/>
              </a:rPr>
              <a:t>The purpose of the Pilot Sites Subcommittee is to identify and provide technical assistance to sites to support their implementation of the PFA, and to share their tools, templates and experience with other jurisdictions so that all Illinois counties are prepared to fully implement the provisions of the PFA in advance of the 1/1/23 effective date.</a:t>
            </a:r>
          </a:p>
        </p:txBody>
      </p:sp>
      <p:sp>
        <p:nvSpPr>
          <p:cNvPr id="17" name="Rectangle 16">
            <a:extLst>
              <a:ext uri="{FF2B5EF4-FFF2-40B4-BE49-F238E27FC236}">
                <a16:creationId xmlns:a16="http://schemas.microsoft.com/office/drawing/2014/main" id="{574E94B3-633B-AECD-0A3C-3F13970F1535}"/>
              </a:ext>
            </a:extLst>
          </p:cNvPr>
          <p:cNvSpPr/>
          <p:nvPr/>
        </p:nvSpPr>
        <p:spPr>
          <a:xfrm>
            <a:off x="2286000" y="8526840"/>
            <a:ext cx="14478000" cy="1569660"/>
          </a:xfrm>
          <a:prstGeom prst="rect">
            <a:avLst/>
          </a:prstGeom>
        </p:spPr>
        <p:txBody>
          <a:bodyPr wrap="square">
            <a:spAutoFit/>
          </a:bodyPr>
          <a:lstStyle/>
          <a:p>
            <a:r>
              <a:rPr lang="en-US" sz="3200" dirty="0">
                <a:solidFill>
                  <a:srgbClr val="00344C"/>
                </a:solidFill>
                <a:latin typeface="Century Gothic" panose="020B0502020202020204" pitchFamily="34" charset="0"/>
              </a:rPr>
              <a:t>The Education Subcommittee shall develop a comprehensive Education Plan (Plan) to support the implementation of the Pretrial Fairness Act (PFA) effective January 1, 2023.</a:t>
            </a:r>
          </a:p>
        </p:txBody>
      </p:sp>
      <p:sp>
        <p:nvSpPr>
          <p:cNvPr id="22" name="Rectangle 21">
            <a:extLst>
              <a:ext uri="{FF2B5EF4-FFF2-40B4-BE49-F238E27FC236}">
                <a16:creationId xmlns:a16="http://schemas.microsoft.com/office/drawing/2014/main" id="{D74F3496-8517-C19A-5D23-C70FB89120FB}"/>
              </a:ext>
            </a:extLst>
          </p:cNvPr>
          <p:cNvSpPr/>
          <p:nvPr/>
        </p:nvSpPr>
        <p:spPr>
          <a:xfrm>
            <a:off x="2286000" y="2659440"/>
            <a:ext cx="14478000" cy="1569660"/>
          </a:xfrm>
          <a:prstGeom prst="rect">
            <a:avLst/>
          </a:prstGeom>
        </p:spPr>
        <p:txBody>
          <a:bodyPr wrap="square">
            <a:spAutoFit/>
          </a:bodyPr>
          <a:lstStyle/>
          <a:p>
            <a:r>
              <a:rPr lang="en-US" sz="3200" dirty="0">
                <a:solidFill>
                  <a:srgbClr val="00344C"/>
                </a:solidFill>
                <a:latin typeface="Century Gothic" panose="020B0502020202020204" pitchFamily="34" charset="0"/>
              </a:rPr>
              <a:t>The purpose of the PFA Guidelines Subcommittee is to develop a model process, guidelines, and related resources for counties to use to implement the Pretrial Fairness Act.</a:t>
            </a:r>
          </a:p>
        </p:txBody>
      </p:sp>
      <p:sp>
        <p:nvSpPr>
          <p:cNvPr id="14" name="object 5">
            <a:extLst>
              <a:ext uri="{FF2B5EF4-FFF2-40B4-BE49-F238E27FC236}">
                <a16:creationId xmlns:a16="http://schemas.microsoft.com/office/drawing/2014/main" id="{D3C6091E-E5EF-D973-70F1-287E9ECCD0B0}"/>
              </a:ext>
            </a:extLst>
          </p:cNvPr>
          <p:cNvSpPr txBox="1">
            <a:spLocks/>
          </p:cNvSpPr>
          <p:nvPr/>
        </p:nvSpPr>
        <p:spPr>
          <a:xfrm>
            <a:off x="4800600" y="4634255"/>
            <a:ext cx="15392400" cy="510140"/>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a:buClr>
                <a:srgbClr val="F5B73B"/>
              </a:buClr>
            </a:pPr>
            <a:r>
              <a:rPr lang="en-US" sz="3600" dirty="0">
                <a:solidFill>
                  <a:srgbClr val="006592"/>
                </a:solidFill>
                <a:latin typeface="Century Gothic" panose="020B0502020202020204" pitchFamily="34" charset="0"/>
              </a:rPr>
              <a:t>Kane, Hancock, McDonough, Gallatin, Franklin counties</a:t>
            </a:r>
            <a:endParaRPr lang="en-US" sz="3600" dirty="0">
              <a:solidFill>
                <a:srgbClr val="006592"/>
              </a:solidFill>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148628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p:bldP spid="13" grpId="0"/>
      <p:bldP spid="12" grpId="0"/>
      <p:bldP spid="17" grpId="0"/>
      <p:bldP spid="2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0" y="859151"/>
            <a:ext cx="15817942"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Task Force Subcommittees</a:t>
            </a:r>
            <a:endParaRPr sz="5400" b="1" spc="300" dirty="0">
              <a:solidFill>
                <a:schemeClr val="bg1"/>
              </a:solidFill>
              <a:latin typeface="Century Gothic" panose="020B0502020202020204" pitchFamily="34" charset="0"/>
              <a:cs typeface="Arial"/>
            </a:endParaRPr>
          </a:p>
        </p:txBody>
      </p:sp>
      <p:sp>
        <p:nvSpPr>
          <p:cNvPr id="14" name="object 5">
            <a:extLst>
              <a:ext uri="{FF2B5EF4-FFF2-40B4-BE49-F238E27FC236}">
                <a16:creationId xmlns:a16="http://schemas.microsoft.com/office/drawing/2014/main" id="{F9767E5E-000E-0EFB-21A6-188E5E49C815}"/>
              </a:ext>
            </a:extLst>
          </p:cNvPr>
          <p:cNvSpPr txBox="1">
            <a:spLocks/>
          </p:cNvSpPr>
          <p:nvPr/>
        </p:nvSpPr>
        <p:spPr>
          <a:xfrm>
            <a:off x="1217442" y="2333561"/>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Communications</a:t>
            </a:r>
            <a:endParaRPr lang="en-US" sz="4800" dirty="0">
              <a:solidFill>
                <a:srgbClr val="006592"/>
              </a:solidFill>
              <a:latin typeface="Century Gothic" panose="020B0502020202020204" pitchFamily="34" charset="0"/>
              <a:cs typeface="Arial" panose="020B0604020202020204" pitchFamily="34" charset="0"/>
            </a:endParaRPr>
          </a:p>
        </p:txBody>
      </p:sp>
      <p:sp>
        <p:nvSpPr>
          <p:cNvPr id="15" name="object 5">
            <a:extLst>
              <a:ext uri="{FF2B5EF4-FFF2-40B4-BE49-F238E27FC236}">
                <a16:creationId xmlns:a16="http://schemas.microsoft.com/office/drawing/2014/main" id="{68B02B2C-00E2-8CA2-225C-A54CF2E37A38}"/>
              </a:ext>
            </a:extLst>
          </p:cNvPr>
          <p:cNvSpPr txBox="1">
            <a:spLocks/>
          </p:cNvSpPr>
          <p:nvPr/>
        </p:nvSpPr>
        <p:spPr>
          <a:xfrm>
            <a:off x="1217442" y="5652572"/>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Assessments</a:t>
            </a:r>
            <a:endParaRPr lang="en-US" sz="4800" dirty="0">
              <a:solidFill>
                <a:srgbClr val="006592"/>
              </a:solidFill>
              <a:latin typeface="Century Gothic" panose="020B0502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id="{EF4EDE30-E404-29A3-6BF8-19273FD088A5}"/>
              </a:ext>
            </a:extLst>
          </p:cNvPr>
          <p:cNvSpPr txBox="1">
            <a:spLocks/>
          </p:cNvSpPr>
          <p:nvPr/>
        </p:nvSpPr>
        <p:spPr>
          <a:xfrm>
            <a:off x="1217442" y="8039100"/>
            <a:ext cx="15392400"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Legislative</a:t>
            </a:r>
            <a:endParaRPr lang="en-US" sz="4800" dirty="0">
              <a:solidFill>
                <a:srgbClr val="006592"/>
              </a:solidFill>
              <a:latin typeface="Century Gothic" panose="020B0502020202020204" pitchFamily="34" charset="0"/>
              <a:cs typeface="Arial" panose="020B0604020202020204" pitchFamily="34" charset="0"/>
            </a:endParaRPr>
          </a:p>
        </p:txBody>
      </p:sp>
      <p:pic>
        <p:nvPicPr>
          <p:cNvPr id="10" name="Picture 9" descr="A picture containing text, porcelain&#10;&#10;Description automatically generated">
            <a:extLst>
              <a:ext uri="{FF2B5EF4-FFF2-40B4-BE49-F238E27FC236}">
                <a16:creationId xmlns:a16="http://schemas.microsoft.com/office/drawing/2014/main" id="{24E1DA40-3FA4-B0A4-B7CC-4239EAB2EF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30600" y="458771"/>
            <a:ext cx="1767840" cy="1737360"/>
          </a:xfrm>
          <a:prstGeom prst="rect">
            <a:avLst/>
          </a:prstGeom>
        </p:spPr>
      </p:pic>
      <p:sp>
        <p:nvSpPr>
          <p:cNvPr id="18" name="Rectangle 17">
            <a:extLst>
              <a:ext uri="{FF2B5EF4-FFF2-40B4-BE49-F238E27FC236}">
                <a16:creationId xmlns:a16="http://schemas.microsoft.com/office/drawing/2014/main" id="{1BDD9F7B-D8B6-4F90-95AE-22155CD09502}"/>
              </a:ext>
            </a:extLst>
          </p:cNvPr>
          <p:cNvSpPr/>
          <p:nvPr/>
        </p:nvSpPr>
        <p:spPr>
          <a:xfrm>
            <a:off x="2286000" y="8648700"/>
            <a:ext cx="13531942" cy="1077218"/>
          </a:xfrm>
          <a:prstGeom prst="rect">
            <a:avLst/>
          </a:prstGeom>
        </p:spPr>
        <p:txBody>
          <a:bodyPr wrap="square">
            <a:spAutoFit/>
          </a:bodyPr>
          <a:lstStyle/>
          <a:p>
            <a:r>
              <a:rPr lang="en-US" sz="3200" dirty="0">
                <a:solidFill>
                  <a:srgbClr val="00344C"/>
                </a:solidFill>
                <a:latin typeface="Century Gothic" panose="020B0502020202020204" pitchFamily="34" charset="0"/>
              </a:rPr>
              <a:t>The purpose of the Legislative Subcommittee is to review pretrial-related legislation for possible improvements and clarity.</a:t>
            </a:r>
          </a:p>
        </p:txBody>
      </p:sp>
      <p:sp>
        <p:nvSpPr>
          <p:cNvPr id="20" name="Rectangle 19">
            <a:extLst>
              <a:ext uri="{FF2B5EF4-FFF2-40B4-BE49-F238E27FC236}">
                <a16:creationId xmlns:a16="http://schemas.microsoft.com/office/drawing/2014/main" id="{2C678964-55E0-8241-DCB8-280B75FB9573}"/>
              </a:ext>
            </a:extLst>
          </p:cNvPr>
          <p:cNvSpPr/>
          <p:nvPr/>
        </p:nvSpPr>
        <p:spPr>
          <a:xfrm>
            <a:off x="2286000" y="2891052"/>
            <a:ext cx="13531942" cy="2554545"/>
          </a:xfrm>
          <a:prstGeom prst="rect">
            <a:avLst/>
          </a:prstGeom>
        </p:spPr>
        <p:txBody>
          <a:bodyPr wrap="square">
            <a:spAutoFit/>
          </a:bodyPr>
          <a:lstStyle/>
          <a:p>
            <a:r>
              <a:rPr lang="en-US" sz="3200" dirty="0">
                <a:solidFill>
                  <a:srgbClr val="00344C"/>
                </a:solidFill>
                <a:latin typeface="Century Gothic" panose="020B0502020202020204" pitchFamily="34" charset="0"/>
              </a:rPr>
              <a:t>The purpose of the Communications Subcommittee is to develop a plan and resources to educate diverse internal and external audiences about the PFA—including the legal and evidence-based practices that will support successful implementation of the law—and the AOIC’s plans for PFA implementation.</a:t>
            </a:r>
          </a:p>
        </p:txBody>
      </p:sp>
      <p:sp>
        <p:nvSpPr>
          <p:cNvPr id="21" name="Rectangle 20">
            <a:extLst>
              <a:ext uri="{FF2B5EF4-FFF2-40B4-BE49-F238E27FC236}">
                <a16:creationId xmlns:a16="http://schemas.microsoft.com/office/drawing/2014/main" id="{CC89ACA9-2CF9-4C81-F19E-1688B20FE105}"/>
              </a:ext>
            </a:extLst>
          </p:cNvPr>
          <p:cNvSpPr/>
          <p:nvPr/>
        </p:nvSpPr>
        <p:spPr>
          <a:xfrm>
            <a:off x="2286000" y="5672197"/>
            <a:ext cx="13531942" cy="2062103"/>
          </a:xfrm>
          <a:prstGeom prst="rect">
            <a:avLst/>
          </a:prstGeom>
        </p:spPr>
        <p:txBody>
          <a:bodyPr wrap="square">
            <a:spAutoFit/>
          </a:bodyPr>
          <a:lstStyle/>
          <a:p>
            <a:endParaRPr lang="en-US" sz="3200" dirty="0">
              <a:solidFill>
                <a:srgbClr val="00344C"/>
              </a:solidFill>
              <a:latin typeface="Century Gothic" panose="020B0502020202020204" pitchFamily="34" charset="0"/>
            </a:endParaRPr>
          </a:p>
          <a:p>
            <a:r>
              <a:rPr lang="en-US" sz="3200" dirty="0">
                <a:solidFill>
                  <a:srgbClr val="00344C"/>
                </a:solidFill>
                <a:latin typeface="Century Gothic" panose="020B0502020202020204" pitchFamily="34" charset="0"/>
              </a:rPr>
              <a:t>The purpose of the Pretrial Assessment Tools subcommittee is to develop and approve guidelines for scoring and using assessment tools related to the Pretrial Fairness Act (PFA).</a:t>
            </a:r>
          </a:p>
        </p:txBody>
      </p:sp>
    </p:spTree>
    <p:extLst>
      <p:ext uri="{BB962C8B-B14F-4D97-AF65-F5344CB8AC3E}">
        <p14:creationId xmlns:p14="http://schemas.microsoft.com/office/powerpoint/2010/main" val="203737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3D1ADD-0CBC-24EE-D10D-40C49BF63383}"/>
              </a:ext>
            </a:extLst>
          </p:cNvPr>
          <p:cNvSpPr/>
          <p:nvPr/>
        </p:nvSpPr>
        <p:spPr>
          <a:xfrm>
            <a:off x="-1" y="861973"/>
            <a:ext cx="15817943" cy="928727"/>
          </a:xfrm>
          <a:prstGeom prst="rect">
            <a:avLst/>
          </a:prstGeom>
          <a:solidFill>
            <a:srgbClr val="0065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bject 2">
            <a:extLst>
              <a:ext uri="{FF2B5EF4-FFF2-40B4-BE49-F238E27FC236}">
                <a16:creationId xmlns:a16="http://schemas.microsoft.com/office/drawing/2014/main" id="{026FD8F2-E80F-49EF-BDBE-5FCBD81191DE}"/>
              </a:ext>
            </a:extLst>
          </p:cNvPr>
          <p:cNvSpPr txBox="1"/>
          <p:nvPr/>
        </p:nvSpPr>
        <p:spPr>
          <a:xfrm>
            <a:off x="-2" y="859151"/>
            <a:ext cx="15817943" cy="847027"/>
          </a:xfrm>
          <a:prstGeom prst="rect">
            <a:avLst/>
          </a:prstGeom>
        </p:spPr>
        <p:txBody>
          <a:bodyPr vert="horz" wrap="square" lIns="0" tIns="15875" rIns="0" bIns="0" rtlCol="0">
            <a:spAutoFit/>
          </a:bodyPr>
          <a:lstStyle/>
          <a:p>
            <a:pPr marL="12700" algn="ctr">
              <a:spcBef>
                <a:spcPts val="125"/>
              </a:spcBef>
            </a:pPr>
            <a:r>
              <a:rPr lang="en-US" sz="5400" b="1" spc="300" dirty="0">
                <a:solidFill>
                  <a:schemeClr val="bg1"/>
                </a:solidFill>
                <a:latin typeface="Century Gothic" panose="020B0502020202020204" pitchFamily="34" charset="0"/>
                <a:cs typeface="Arial"/>
              </a:rPr>
              <a:t>Office of Statewide Pretrial Services</a:t>
            </a:r>
            <a:endParaRPr sz="5400" b="1" spc="300" dirty="0">
              <a:solidFill>
                <a:schemeClr val="bg1"/>
              </a:solidFill>
              <a:latin typeface="Century Gothic" panose="020B0502020202020204" pitchFamily="34" charset="0"/>
              <a:cs typeface="Arial"/>
            </a:endParaRPr>
          </a:p>
        </p:txBody>
      </p:sp>
      <p:sp>
        <p:nvSpPr>
          <p:cNvPr id="11" name="object 5">
            <a:extLst>
              <a:ext uri="{FF2B5EF4-FFF2-40B4-BE49-F238E27FC236}">
                <a16:creationId xmlns:a16="http://schemas.microsoft.com/office/drawing/2014/main" id="{35CE2284-5276-1EE0-2D62-B296DCEDD671}"/>
              </a:ext>
            </a:extLst>
          </p:cNvPr>
          <p:cNvSpPr txBox="1">
            <a:spLocks noGrp="1"/>
          </p:cNvSpPr>
          <p:nvPr>
            <p:ph type="title"/>
          </p:nvPr>
        </p:nvSpPr>
        <p:spPr>
          <a:xfrm>
            <a:off x="1524000" y="2656126"/>
            <a:ext cx="14725650" cy="676339"/>
          </a:xfrm>
          <a:prstGeom prst="rect">
            <a:avLst/>
          </a:prstGeom>
        </p:spPr>
        <p:txBody>
          <a:bodyPr vert="horz" wrap="square" lIns="0" tIns="11430" rIns="0" bIns="0" rtlCol="0">
            <a:spAutoFit/>
          </a:body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Vision: </a:t>
            </a:r>
            <a:endParaRPr lang="en-US" sz="4800" dirty="0">
              <a:solidFill>
                <a:srgbClr val="006592"/>
              </a:solidFill>
              <a:latin typeface="Century Gothic" panose="020B0502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5D31A38F-A1DF-EEE4-2146-E07CE3DE0574}"/>
              </a:ext>
            </a:extLst>
          </p:cNvPr>
          <p:cNvSpPr/>
          <p:nvPr/>
        </p:nvSpPr>
        <p:spPr>
          <a:xfrm>
            <a:off x="2219325" y="3367171"/>
            <a:ext cx="13335000" cy="584775"/>
          </a:xfrm>
          <a:prstGeom prst="rect">
            <a:avLst/>
          </a:prstGeom>
        </p:spPr>
        <p:txBody>
          <a:bodyPr wrap="square">
            <a:spAutoFit/>
          </a:bodyPr>
          <a:lstStyle/>
          <a:p>
            <a:r>
              <a:rPr lang="en-US" sz="3200" dirty="0">
                <a:solidFill>
                  <a:srgbClr val="00344C"/>
                </a:solidFill>
                <a:latin typeface="Century Gothic" panose="020B0502020202020204" pitchFamily="34" charset="0"/>
              </a:rPr>
              <a:t>Promoting pretrial justice and community safety throughout Illinois</a:t>
            </a:r>
          </a:p>
        </p:txBody>
      </p:sp>
      <p:pic>
        <p:nvPicPr>
          <p:cNvPr id="4" name="Picture 3" descr="Logo&#10;&#10;Description automatically generated">
            <a:extLst>
              <a:ext uri="{FF2B5EF4-FFF2-40B4-BE49-F238E27FC236}">
                <a16:creationId xmlns:a16="http://schemas.microsoft.com/office/drawing/2014/main" id="{A7F0461D-E96E-F615-B01E-FF5ECDC2EF66}"/>
              </a:ext>
            </a:extLst>
          </p:cNvPr>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a:xfrm>
            <a:off x="15817943" y="494863"/>
            <a:ext cx="2603744" cy="1575602"/>
          </a:xfrm>
          <a:prstGeom prst="rect">
            <a:avLst/>
          </a:prstGeom>
          <a:effectLst>
            <a:reflection endPos="0" dist="50800" dir="5400000" sy="-100000" algn="bl" rotWithShape="0"/>
          </a:effectLst>
        </p:spPr>
      </p:pic>
      <p:sp>
        <p:nvSpPr>
          <p:cNvPr id="7" name="object 5">
            <a:extLst>
              <a:ext uri="{FF2B5EF4-FFF2-40B4-BE49-F238E27FC236}">
                <a16:creationId xmlns:a16="http://schemas.microsoft.com/office/drawing/2014/main" id="{2F9B5B29-01DB-DC58-550B-CE3D9C826E8A}"/>
              </a:ext>
            </a:extLst>
          </p:cNvPr>
          <p:cNvSpPr txBox="1">
            <a:spLocks/>
          </p:cNvSpPr>
          <p:nvPr/>
        </p:nvSpPr>
        <p:spPr>
          <a:xfrm>
            <a:off x="1523998" y="7370924"/>
            <a:ext cx="14725651"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Core Values: </a:t>
            </a:r>
            <a:endParaRPr lang="en-US" sz="4800" dirty="0">
              <a:solidFill>
                <a:srgbClr val="006592"/>
              </a:solidFill>
              <a:latin typeface="Century Gothic" panose="020B0502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E382BDB6-BEB7-9281-3932-DB150010809B}"/>
              </a:ext>
            </a:extLst>
          </p:cNvPr>
          <p:cNvSpPr/>
          <p:nvPr/>
        </p:nvSpPr>
        <p:spPr>
          <a:xfrm>
            <a:off x="2219323" y="7578339"/>
            <a:ext cx="14030326" cy="1569660"/>
          </a:xfrm>
          <a:prstGeom prst="rect">
            <a:avLst/>
          </a:prstGeom>
        </p:spPr>
        <p:txBody>
          <a:bodyPr wrap="square">
            <a:spAutoFit/>
          </a:bodyPr>
          <a:lstStyle/>
          <a:p>
            <a:endParaRPr lang="en-US" sz="3200" dirty="0">
              <a:solidFill>
                <a:srgbClr val="00344C"/>
              </a:solidFill>
              <a:latin typeface="Century Gothic" panose="020B0502020202020204" pitchFamily="34" charset="0"/>
            </a:endParaRPr>
          </a:p>
          <a:p>
            <a:r>
              <a:rPr lang="en-US" sz="3200" dirty="0">
                <a:solidFill>
                  <a:srgbClr val="00344C"/>
                </a:solidFill>
                <a:latin typeface="Century Gothic" panose="020B0502020202020204" pitchFamily="34" charset="0"/>
              </a:rPr>
              <a:t>Community Safety, Equal Justice, Equity, Integrity, Respect, Diversity and Inclusion, Collaboration</a:t>
            </a:r>
            <a:endParaRPr lang="en-US" sz="3200" dirty="0">
              <a:solidFill>
                <a:srgbClr val="00344C"/>
              </a:solidFill>
            </a:endParaRPr>
          </a:p>
        </p:txBody>
      </p:sp>
      <p:sp>
        <p:nvSpPr>
          <p:cNvPr id="10" name="object 5">
            <a:extLst>
              <a:ext uri="{FF2B5EF4-FFF2-40B4-BE49-F238E27FC236}">
                <a16:creationId xmlns:a16="http://schemas.microsoft.com/office/drawing/2014/main" id="{68B547D6-931C-5C97-97B0-8A4208278814}"/>
              </a:ext>
            </a:extLst>
          </p:cNvPr>
          <p:cNvSpPr txBox="1">
            <a:spLocks/>
          </p:cNvSpPr>
          <p:nvPr/>
        </p:nvSpPr>
        <p:spPr>
          <a:xfrm>
            <a:off x="1523999" y="4760295"/>
            <a:ext cx="14567115" cy="676339"/>
          </a:xfrm>
          <a:prstGeom prst="rect">
            <a:avLst/>
          </a:prstGeom>
        </p:spPr>
        <p:txBody>
          <a:bodyPr vert="horz" wrap="square" lIns="0" tIns="11430" rIns="0" bIns="0" rtlCol="0" anchor="ctr">
            <a:spAutoFit/>
          </a:bodyPr>
          <a:lst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a:lstStyle>
          <a:p>
            <a:pPr marL="685800" indent="-685800">
              <a:buClr>
                <a:srgbClr val="F5B73B"/>
              </a:buClr>
              <a:buFont typeface="Courier New" panose="02070309020205020404" pitchFamily="49" charset="0"/>
              <a:buChar char="o"/>
            </a:pPr>
            <a:r>
              <a:rPr lang="en-US" sz="4800" dirty="0">
                <a:solidFill>
                  <a:srgbClr val="006592"/>
                </a:solidFill>
                <a:latin typeface="Century Gothic" panose="020B0502020202020204" pitchFamily="34" charset="0"/>
              </a:rPr>
              <a:t>Mission: </a:t>
            </a:r>
            <a:endParaRPr lang="en-US" sz="4800" dirty="0">
              <a:solidFill>
                <a:srgbClr val="006592"/>
              </a:solidFill>
              <a:latin typeface="Century Gothic" panose="020B0502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E97FAE75-622A-3A03-610F-8926E307A14D}"/>
              </a:ext>
            </a:extLst>
          </p:cNvPr>
          <p:cNvSpPr/>
          <p:nvPr/>
        </p:nvSpPr>
        <p:spPr>
          <a:xfrm>
            <a:off x="2219323" y="5514082"/>
            <a:ext cx="13335002" cy="1077218"/>
          </a:xfrm>
          <a:prstGeom prst="rect">
            <a:avLst/>
          </a:prstGeom>
        </p:spPr>
        <p:txBody>
          <a:bodyPr wrap="square">
            <a:spAutoFit/>
          </a:bodyPr>
          <a:lstStyle/>
          <a:p>
            <a:r>
              <a:rPr lang="en-US" sz="3200" dirty="0">
                <a:solidFill>
                  <a:srgbClr val="00344C"/>
                </a:solidFill>
                <a:latin typeface="Century Gothic" panose="020B0502020202020204" pitchFamily="34" charset="0"/>
              </a:rPr>
              <a:t>To assist in the administration of justice and to promote community safety by ensuring fairness and equality in the pretrial process.</a:t>
            </a:r>
          </a:p>
        </p:txBody>
      </p:sp>
    </p:spTree>
    <p:extLst>
      <p:ext uri="{BB962C8B-B14F-4D97-AF65-F5344CB8AC3E}">
        <p14:creationId xmlns:p14="http://schemas.microsoft.com/office/powerpoint/2010/main" val="175000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7" grpId="0"/>
      <p:bldP spid="8" grpId="0"/>
      <p:bldP spid="10"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1965</TotalTime>
  <Words>737</Words>
  <Application>Microsoft Office PowerPoint</Application>
  <PresentationFormat>Custom</PresentationFormat>
  <Paragraphs>106</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Courier New</vt:lpstr>
      <vt:lpstr>Symbol</vt:lpstr>
      <vt:lpstr>Office Theme</vt:lpstr>
      <vt:lpstr>PowerPoint Presentation</vt:lpstr>
      <vt:lpstr>Please submit questions via the Zoom chat or email to pretrialtaskforce@illinoiscourts.gov</vt:lpstr>
      <vt:lpstr>PowerPoint Presentation</vt:lpstr>
      <vt:lpstr>Role of the task force</vt:lpstr>
      <vt:lpstr>PowerPoint Presentation</vt:lpstr>
      <vt:lpstr>PowerPoint Presentation</vt:lpstr>
      <vt:lpstr>Guidelines</vt:lpstr>
      <vt:lpstr>PowerPoint Presentation</vt:lpstr>
      <vt:lpstr>Vision: </vt:lpstr>
      <vt:lpstr>Year 1 Footprint: 69 counties </vt:lpstr>
      <vt:lpstr>Website:</vt:lpstr>
      <vt:lpstr>Website:</vt:lpstr>
      <vt:lpstr>The Task Force will publish the work of the Guidelines Subcommittee on an ongoing basis ahead of the Jan. 1 effective date.   • Citations/release from police custody • First appearance • Conditions of release • Detention hearings • Modification of conditions/Revocation </vt:lpstr>
      <vt:lpstr>Implementation guidance from the three Pilot Sites </vt:lpstr>
      <vt:lpstr>July 21, Noon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Agenda Branded Presentation</dc:title>
  <dc:creator>myingst1</dc:creator>
  <cp:keywords>DADs-R0GSuU,BABs5-yljbI</cp:keywords>
  <cp:lastModifiedBy>Christopher Bonjean</cp:lastModifiedBy>
  <cp:revision>119</cp:revision>
  <cp:lastPrinted>2022-06-23T20:43:01Z</cp:lastPrinted>
  <dcterms:created xsi:type="dcterms:W3CDTF">2019-12-20T16:03:51Z</dcterms:created>
  <dcterms:modified xsi:type="dcterms:W3CDTF">2022-06-23T22:01:28Z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2019-12-19T00:00:00Z</vt:filetime>
  </property>
  <property fmtid="{D5CDD505-2E9C-101B-9397-08002B2CF9AE}" pid="3" name="Creator">
    <vt:lpwstr>Canva</vt:lpwstr>
  </property>
  <property fmtid="{D5CDD505-2E9C-101B-9397-08002B2CF9AE}" pid="4" name="LastSaved">
    <vt:filetime>2019-12-20T00:00:00Z</vt:filetime>
  </property>
</Properties>
</file>